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742100" cy="9875825"/>
  <p:embeddedFontLs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2" roundtripDataSignature="AMtx7mhE2n6t+W0Pe2EW7yQ+SJv2FKuI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E47282-8A72-4535-AD5F-7413E761857A}">
  <a:tblStyle styleId="{A3E47282-8A72-4535-AD5F-7413E761857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penSans-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21000" cy="4937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9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9525" y="0"/>
            <a:ext cx="2921000" cy="4937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9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80538"/>
            <a:ext cx="2921000" cy="4937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9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4688" y="4691063"/>
            <a:ext cx="5392737" cy="4443412"/>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00672e252_0_37:notes"/>
          <p:cNvSpPr/>
          <p:nvPr>
            <p:ph idx="2" type="sldImg"/>
          </p:nvPr>
        </p:nvSpPr>
        <p:spPr>
          <a:xfrm>
            <a:off x="80963" y="741363"/>
            <a:ext cx="6580200" cy="370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8" name="Google Shape;228;gf00672e252_0_37:notes"/>
          <p:cNvSpPr txBox="1"/>
          <p:nvPr>
            <p:ph idx="1" type="body"/>
          </p:nvPr>
        </p:nvSpPr>
        <p:spPr>
          <a:xfrm>
            <a:off x="674688" y="4691063"/>
            <a:ext cx="5392800" cy="444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f00672e252_0_37:notes"/>
          <p:cNvSpPr txBox="1"/>
          <p:nvPr/>
        </p:nvSpPr>
        <p:spPr>
          <a:xfrm>
            <a:off x="3819525" y="9380538"/>
            <a:ext cx="2921100" cy="4938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00672e252_0_50:notes"/>
          <p:cNvSpPr/>
          <p:nvPr>
            <p:ph idx="2" type="sldImg"/>
          </p:nvPr>
        </p:nvSpPr>
        <p:spPr>
          <a:xfrm>
            <a:off x="80963" y="741363"/>
            <a:ext cx="6580200" cy="370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8" name="Google Shape;238;gf00672e252_0_50:notes"/>
          <p:cNvSpPr txBox="1"/>
          <p:nvPr>
            <p:ph idx="1" type="body"/>
          </p:nvPr>
        </p:nvSpPr>
        <p:spPr>
          <a:xfrm>
            <a:off x="674688" y="4691063"/>
            <a:ext cx="5392800" cy="444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f00672e252_0_50:notes"/>
          <p:cNvSpPr txBox="1"/>
          <p:nvPr/>
        </p:nvSpPr>
        <p:spPr>
          <a:xfrm>
            <a:off x="3819525" y="9380538"/>
            <a:ext cx="2921100" cy="4938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f00672e252_0_68:notes"/>
          <p:cNvSpPr/>
          <p:nvPr>
            <p:ph idx="2" type="sldImg"/>
          </p:nvPr>
        </p:nvSpPr>
        <p:spPr>
          <a:xfrm>
            <a:off x="80963" y="741363"/>
            <a:ext cx="6580200" cy="370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7" name="Google Shape;247;gf00672e252_0_68:notes"/>
          <p:cNvSpPr txBox="1"/>
          <p:nvPr>
            <p:ph idx="1" type="body"/>
          </p:nvPr>
        </p:nvSpPr>
        <p:spPr>
          <a:xfrm>
            <a:off x="674688" y="4691063"/>
            <a:ext cx="5392800" cy="444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f00672e252_0_68:notes"/>
          <p:cNvSpPr txBox="1"/>
          <p:nvPr/>
        </p:nvSpPr>
        <p:spPr>
          <a:xfrm>
            <a:off x="3819525" y="9380538"/>
            <a:ext cx="2921100" cy="4938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6" name="Google Shape;256;p8: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8: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4" name="Google Shape;274;p9: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9: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0" name="Google Shape;290;p10: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0: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4" name="Google Shape;304;p11: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1: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2: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1" name="Google Shape;321;p12: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2: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3: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6" name="Google Shape;336;p13: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3: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4: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6" name="Google Shape;346;p14: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4: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5: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7" name="Google Shape;357;p15: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5: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6: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0" name="Google Shape;380;p16: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6: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6" name="Google Shape;116;p3: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4: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7" name="Google Shape;137;p5: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6" name="Google Shape;156;p6: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80963" y="741363"/>
            <a:ext cx="658018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7:notes"/>
          <p:cNvSpPr txBox="1"/>
          <p:nvPr>
            <p:ph idx="1" type="body"/>
          </p:nvPr>
        </p:nvSpPr>
        <p:spPr>
          <a:xfrm>
            <a:off x="674688" y="4691063"/>
            <a:ext cx="5392737" cy="4443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7:notes"/>
          <p:cNvSpPr txBox="1"/>
          <p:nvPr/>
        </p:nvSpPr>
        <p:spPr>
          <a:xfrm>
            <a:off x="3819525" y="9380538"/>
            <a:ext cx="2921000" cy="4937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00672e252_0_0:notes"/>
          <p:cNvSpPr/>
          <p:nvPr>
            <p:ph idx="2" type="sldImg"/>
          </p:nvPr>
        </p:nvSpPr>
        <p:spPr>
          <a:xfrm>
            <a:off x="80963" y="741363"/>
            <a:ext cx="6580200" cy="370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9" name="Google Shape;209;gf00672e252_0_0:notes"/>
          <p:cNvSpPr txBox="1"/>
          <p:nvPr>
            <p:ph idx="1" type="body"/>
          </p:nvPr>
        </p:nvSpPr>
        <p:spPr>
          <a:xfrm>
            <a:off x="674688" y="4691063"/>
            <a:ext cx="5392800" cy="444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f00672e252_0_0:notes"/>
          <p:cNvSpPr txBox="1"/>
          <p:nvPr/>
        </p:nvSpPr>
        <p:spPr>
          <a:xfrm>
            <a:off x="3819525" y="9380538"/>
            <a:ext cx="2921100" cy="4938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00672e252_0_25:notes"/>
          <p:cNvSpPr/>
          <p:nvPr>
            <p:ph idx="2" type="sldImg"/>
          </p:nvPr>
        </p:nvSpPr>
        <p:spPr>
          <a:xfrm>
            <a:off x="80963" y="741363"/>
            <a:ext cx="6580200" cy="370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8" name="Google Shape;218;gf00672e252_0_25:notes"/>
          <p:cNvSpPr txBox="1"/>
          <p:nvPr>
            <p:ph idx="1" type="body"/>
          </p:nvPr>
        </p:nvSpPr>
        <p:spPr>
          <a:xfrm>
            <a:off x="674688" y="4691063"/>
            <a:ext cx="5392800" cy="444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f00672e252_0_25:notes"/>
          <p:cNvSpPr txBox="1"/>
          <p:nvPr/>
        </p:nvSpPr>
        <p:spPr>
          <a:xfrm>
            <a:off x="3819525" y="9380538"/>
            <a:ext cx="2921100" cy="4938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18"/>
          <p:cNvSpPr txBox="1"/>
          <p:nvPr>
            <p:ph idx="1" type="subTitle"/>
          </p:nvPr>
        </p:nvSpPr>
        <p:spPr>
          <a:xfrm>
            <a:off x="1524000" y="3602037"/>
            <a:ext cx="9144000" cy="1655763"/>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3" y="1956594"/>
            <a:ext cx="5811839"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28"/>
          <p:cNvSpPr txBox="1"/>
          <p:nvPr>
            <p:ph idx="1" type="body"/>
          </p:nvPr>
        </p:nvSpPr>
        <p:spPr>
          <a:xfrm rot="5400000">
            <a:off x="1799434" y="-596106"/>
            <a:ext cx="5811839"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831849" y="1709743"/>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20"/>
          <p:cNvSpPr txBox="1"/>
          <p:nvPr>
            <p:ph idx="1" type="body"/>
          </p:nvPr>
        </p:nvSpPr>
        <p:spPr>
          <a:xfrm>
            <a:off x="831849" y="4589465"/>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21"/>
          <p:cNvSpPr txBox="1"/>
          <p:nvPr>
            <p:ph idx="1" type="body"/>
          </p:nvPr>
        </p:nvSpPr>
        <p:spPr>
          <a:xfrm>
            <a:off x="838200" y="1825624"/>
            <a:ext cx="5181600" cy="43513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1"/>
          <p:cNvSpPr txBox="1"/>
          <p:nvPr>
            <p:ph idx="2" type="body"/>
          </p:nvPr>
        </p:nvSpPr>
        <p:spPr>
          <a:xfrm>
            <a:off x="6172200" y="1825624"/>
            <a:ext cx="5181600" cy="43513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22"/>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2"/>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3" type="body"/>
          </p:nvPr>
        </p:nvSpPr>
        <p:spPr>
          <a:xfrm>
            <a:off x="6172203"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2"/>
          <p:cNvSpPr txBox="1"/>
          <p:nvPr>
            <p:ph idx="4" type="body"/>
          </p:nvPr>
        </p:nvSpPr>
        <p:spPr>
          <a:xfrm>
            <a:off x="6172203"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4" name="Shape 54"/>
        <p:cNvGrpSpPr/>
        <p:nvPr/>
      </p:nvGrpSpPr>
      <p:grpSpPr>
        <a:xfrm>
          <a:off x="0" y="0"/>
          <a:ext cx="0" cy="0"/>
          <a:chOff x="0" y="0"/>
          <a:chExt cx="0" cy="0"/>
        </a:xfrm>
      </p:grpSpPr>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25"/>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2"/>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26"/>
          <p:cNvSpPr/>
          <p:nvPr>
            <p:ph idx="2" type="pic"/>
          </p:nvPr>
        </p:nvSpPr>
        <p:spPr>
          <a:xfrm>
            <a:off x="5183188" y="987427"/>
            <a:ext cx="6172200" cy="4873625"/>
          </a:xfrm>
          <a:prstGeom prst="rect">
            <a:avLst/>
          </a:prstGeom>
          <a:noFill/>
          <a:ln>
            <a:noFill/>
          </a:ln>
        </p:spPr>
      </p:sp>
      <p:sp>
        <p:nvSpPr>
          <p:cNvPr id="68" name="Google Shape;68;p26"/>
          <p:cNvSpPr txBox="1"/>
          <p:nvPr>
            <p:ph idx="1" type="body"/>
          </p:nvPr>
        </p:nvSpPr>
        <p:spPr>
          <a:xfrm>
            <a:off x="839788" y="2057402"/>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900" u="none" cap="none" strike="noStrike">
                <a:solidFill>
                  <a:schemeClr val="dk1"/>
                </a:solidFill>
                <a:latin typeface="Arial"/>
                <a:ea typeface="Arial"/>
                <a:cs typeface="Arial"/>
                <a:sym typeface="Arial"/>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900" u="none" cap="none" strike="noStrike">
                <a:solidFill>
                  <a:schemeClr val="dk1"/>
                </a:solidFill>
                <a:latin typeface="Arial"/>
                <a:ea typeface="Arial"/>
                <a:cs typeface="Arial"/>
                <a:sym typeface="Arial"/>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8.jpg"/></Relationships>
</file>

<file path=ppt/slides/_rels/slide10.xml.rels><?xml version="1.0" encoding="UTF-8" standalone="yes"?><Relationships xmlns="http://schemas.openxmlformats.org/package/2006/relationships"><Relationship Id="rId20" Type="http://schemas.openxmlformats.org/officeDocument/2006/relationships/hyperlink" Target="https://inter.nuwm.edu.ua/ua/newsua/1-latest-news-ua/301-dosvid-universytetu-fodzha-z-adaptatsii-inozemnykh-studentiv-u-ramkakh-proektu-interadis" TargetMode="External"/><Relationship Id="rId22" Type="http://schemas.openxmlformats.org/officeDocument/2006/relationships/hyperlink" Target="https://inter.nuwm.edu.ua/ru/newsru/6-latest-news-ru/302-opyt-universiteta-fodzha-po-adaptatsii-inostrannykh-studentov-v-ramkakh-proekta-interadis" TargetMode="External"/><Relationship Id="rId21" Type="http://schemas.openxmlformats.org/officeDocument/2006/relationships/hyperlink" Target="https://inter.nuwm.edu.ua/ru/newsru/6-latest-news-ru/302-opyt-universiteta-fodzha-po-adaptatsii-inostrannykh-studentov-v-ramkakh-proekta-interadis" TargetMode="External"/><Relationship Id="rId24" Type="http://schemas.openxmlformats.org/officeDocument/2006/relationships/hyperlink" Target="https://www.facebook.com/www.nuwm.edu.ua/posts/1859802037528997" TargetMode="External"/><Relationship Id="rId23" Type="http://schemas.openxmlformats.org/officeDocument/2006/relationships/hyperlink" Target="https://www.facebook.com/www.nuwm.edu.ua/posts/1859435904232277"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inter.nuwm.edu.ua/ru/newsru/6-latest-news-ru/299-obuchayushchij-trening-vvedenie-v-mezhkulturnuyu-kommunikatsiyu-ot-niderlandskoj-biznes-akademii-v-ramkakh-proekta-interadis" TargetMode="External"/><Relationship Id="rId25" Type="http://schemas.openxmlformats.org/officeDocument/2006/relationships/hyperlink" Target="https://www.facebook.com/permalink.php?story_fbid=1581027198762194&amp;id=471092476422344" TargetMode="External"/><Relationship Id="rId5" Type="http://schemas.openxmlformats.org/officeDocument/2006/relationships/hyperlink" Target="https://nuwm.edu.ua/university/news/nov202104221451" TargetMode="External"/><Relationship Id="rId6" Type="http://schemas.openxmlformats.org/officeDocument/2006/relationships/hyperlink" Target="https://inter.nuwm.edu.ua/en/news-en/7-latest-news/300-workshop-introduction-to-intercultural-communication-by-netherlands-business-academy-within-the-framework-of-interadis-project" TargetMode="External"/><Relationship Id="rId7" Type="http://schemas.openxmlformats.org/officeDocument/2006/relationships/hyperlink" Target="https://inter.nuwm.edu.ua/ua/newsua/1-latest-news-ua/298-navchalnyi-treninh-vstup-do-mizhkulturnoi-komunikatsii-vid-niderlandskoi-biznesakademii-u-v-ramkakh-proektu-interadis" TargetMode="External"/><Relationship Id="rId8" Type="http://schemas.openxmlformats.org/officeDocument/2006/relationships/hyperlink" Target="https://inter.nuwm.edu.ua/ua/newsua/1-latest-news-ua/298-navchalnyi-treninh-vstup-do-mizhkulturnoi-komunikatsii-vid-niderlandskoi-biznesakademii-u-v-ramkakh-proektu-interadis" TargetMode="External"/><Relationship Id="rId11" Type="http://schemas.openxmlformats.org/officeDocument/2006/relationships/hyperlink" Target="https://www.facebook.com/www.nuwm.edu.ua/posts/1854667471375787" TargetMode="External"/><Relationship Id="rId10" Type="http://schemas.openxmlformats.org/officeDocument/2006/relationships/hyperlink" Target="https://inter.nuwm.edu.ua/ru/newsru/6-latest-news-ru/299-obuchayushchij-trening-vvedenie-v-mezhkulturnuyu-kommunikatsiyu-ot-niderlandskoj-biznes-akademii-v-ramkakh-proekta-interadis" TargetMode="External"/><Relationship Id="rId13" Type="http://schemas.openxmlformats.org/officeDocument/2006/relationships/hyperlink" Target="https://www.facebook.com/www.nuwm.edu.ua/posts/1854680694707798" TargetMode="External"/><Relationship Id="rId12" Type="http://schemas.openxmlformats.org/officeDocument/2006/relationships/hyperlink" Target="https://www.facebook.com/www.nuwm.edu.ua/posts/1854667471375787" TargetMode="External"/><Relationship Id="rId15" Type="http://schemas.openxmlformats.org/officeDocument/2006/relationships/hyperlink" Target="https://www.facebook.com/groups/893941677349973/permalink/3848278045249640/" TargetMode="External"/><Relationship Id="rId14" Type="http://schemas.openxmlformats.org/officeDocument/2006/relationships/hyperlink" Target="https://www.facebook.com/permalink.php?story_fbid=1576773949187519&amp;id=471092476422344" TargetMode="External"/><Relationship Id="rId17" Type="http://schemas.openxmlformats.org/officeDocument/2006/relationships/hyperlink" Target="https://nuwm.edu.ua/university/news/nov202104291315" TargetMode="External"/><Relationship Id="rId16" Type="http://schemas.openxmlformats.org/officeDocument/2006/relationships/hyperlink" Target="https://www.facebook.com/groups/4842619652/permalink/10159617381484653/" TargetMode="External"/><Relationship Id="rId19" Type="http://schemas.openxmlformats.org/officeDocument/2006/relationships/hyperlink" Target="https://inter.nuwm.edu.ua/ua/newsua/1-latest-news-ua/301-dosvid-universytetu-fodzha-z-adaptatsii-inozemnykh-studentiv-u-ramkakh-proektu-interadis" TargetMode="External"/><Relationship Id="rId18" Type="http://schemas.openxmlformats.org/officeDocument/2006/relationships/hyperlink" Target="https://inter.nuwm.edu.ua/en/news-en/7-latest-news/303-best-practices-of-university-of-foggia-in-adaptation-of-international-students-within-the-framework-of-interadis-projec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www.facebook.com/www.nuwm.edu.ua/photos/1715702348605634/" TargetMode="External"/><Relationship Id="rId5" Type="http://schemas.openxmlformats.org/officeDocument/2006/relationships/hyperlink" Target="https://nuwm.edu.ua/university/ads/nov202108040842" TargetMode="External"/><Relationship Id="rId6" Type="http://schemas.openxmlformats.org/officeDocument/2006/relationships/hyperlink" Target="https://nuwm.edu.ua/university/news/nov202010271158" TargetMode="External"/><Relationship Id="rId7" Type="http://schemas.openxmlformats.org/officeDocument/2006/relationships/hyperlink" Target="https://www.facebook.com/permalink.php?story_fbid=1377667872431462&amp;id=471092476422344" TargetMode="External"/><Relationship Id="rId8" Type="http://schemas.openxmlformats.org/officeDocument/2006/relationships/hyperlink" Target="https://www.facebook.com/www.nuwm.edu.ua/photos/1844192839089917/" TargetMode="External"/><Relationship Id="rId11" Type="http://schemas.openxmlformats.org/officeDocument/2006/relationships/hyperlink" Target="https://www.facebook.com/www.nuwm.edu.ua/posts/1844192919089909" TargetMode="External"/><Relationship Id="rId10" Type="http://schemas.openxmlformats.org/officeDocument/2006/relationships/hyperlink" Target="https://www.facebook.com/www.nuwm.edu.ua/posts/1839555926220275" TargetMode="External"/><Relationship Id="rId13" Type="http://schemas.openxmlformats.org/officeDocument/2006/relationships/hyperlink" Target="https://www.facebook.com/permalink.php?story_fbid=1437432859788296&amp;id=471092476422344" TargetMode="External"/><Relationship Id="rId12" Type="http://schemas.openxmlformats.org/officeDocument/2006/relationships/hyperlink" Target="https://www.facebook.com/permalink.php?story_fbid=1567965413401706&amp;id=471092476422344" TargetMode="External"/><Relationship Id="rId15" Type="http://schemas.openxmlformats.org/officeDocument/2006/relationships/hyperlink" Target="https://www.facebook.com/permalink.php?story_fbid=1529049550626626&amp;id=471092476422344" TargetMode="External"/><Relationship Id="rId14" Type="http://schemas.openxmlformats.org/officeDocument/2006/relationships/hyperlink" Target="https://www.facebook.com/permalink.php?story_fbid=1546536502211264&amp;id=471092476422344" TargetMode="External"/><Relationship Id="rId17" Type="http://schemas.openxmlformats.org/officeDocument/2006/relationships/hyperlink" Target="https://www.facebook.com/permalink.php?story_fbid=1515457311985850&amp;id=471092476422344" TargetMode="External"/><Relationship Id="rId16" Type="http://schemas.openxmlformats.org/officeDocument/2006/relationships/hyperlink" Target="https://www.facebook.com/permalink.php?story_fbid=1529048533960061&amp;id=471092476422344" TargetMode="External"/><Relationship Id="rId19" Type="http://schemas.openxmlformats.org/officeDocument/2006/relationships/hyperlink" Target="https://www.facebook.com/permalink.php?story_fbid=1470664699798445&amp;id=471092476422344" TargetMode="External"/><Relationship Id="rId18" Type="http://schemas.openxmlformats.org/officeDocument/2006/relationships/hyperlink" Target="https://www.facebook.com/permalink.php?story_fbid=1495380537326861&amp;id=47109247642234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www.youtube.com/watch?v=VHjt27vE4Kk" TargetMode="External"/><Relationship Id="rId5" Type="http://schemas.openxmlformats.org/officeDocument/2006/relationships/hyperlink" Target="https://www.youtube.com/watch?v=SN8dXwUGeXw" TargetMode="External"/><Relationship Id="rId6" Type="http://schemas.openxmlformats.org/officeDocument/2006/relationships/hyperlink" Target="https://www.youtube.com/watch?v=JGkpDhnxGqM" TargetMode="External"/><Relationship Id="rId7" Type="http://schemas.openxmlformats.org/officeDocument/2006/relationships/hyperlink" Target="https://www.youtube.com/watch?v=FjyknCzGdjM" TargetMode="External"/><Relationship Id="rId8" Type="http://schemas.openxmlformats.org/officeDocument/2006/relationships/hyperlink" Target="https://www.youtube.com/watch?v=h2TJoErD9WU" TargetMode="External"/><Relationship Id="rId10" Type="http://schemas.openxmlformats.org/officeDocument/2006/relationships/hyperlink" Target="https://www.youtube.com/watch?v=L0BM-o3Xx7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jpg"/><Relationship Id="rId4" Type="http://schemas.openxmlformats.org/officeDocument/2006/relationships/image" Target="../media/image16.jpg"/><Relationship Id="rId5" Type="http://schemas.openxmlformats.org/officeDocument/2006/relationships/image" Target="../media/image2.png"/><Relationship Id="rId6"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33.pn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drive.google.com/file/d/1gIQgek7zLpdLAVf9jGbCIfaEOpQyIUAu/view" TargetMode="External"/><Relationship Id="rId4" Type="http://schemas.openxmlformats.org/officeDocument/2006/relationships/image" Target="../media/image27.jpg"/><Relationship Id="rId5" Type="http://schemas.openxmlformats.org/officeDocument/2006/relationships/image" Target="../media/image2.png"/><Relationship Id="rId6"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6.jpg"/><Relationship Id="rId6" Type="http://schemas.openxmlformats.org/officeDocument/2006/relationships/image" Target="../media/image9.jpg"/><Relationship Id="rId7"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europeanchoralassociation.org/cooperation-projects/currently-running-projects/" TargetMode="External"/><Relationship Id="rId4" Type="http://schemas.openxmlformats.org/officeDocument/2006/relationships/image" Target="../media/image2.png"/><Relationship Id="rId9" Type="http://schemas.openxmlformats.org/officeDocument/2006/relationships/image" Target="../media/image29.png"/><Relationship Id="rId5" Type="http://schemas.openxmlformats.org/officeDocument/2006/relationships/image" Target="../media/image5.jpg"/><Relationship Id="rId6" Type="http://schemas.openxmlformats.org/officeDocument/2006/relationships/hyperlink" Target="https://interadiscoordinat.wixsite.com/interadis" TargetMode="External"/><Relationship Id="rId7" Type="http://schemas.openxmlformats.org/officeDocument/2006/relationships/image" Target="../media/image20.jpg"/><Relationship Id="rId8" Type="http://schemas.openxmlformats.org/officeDocument/2006/relationships/image" Target="../media/image17.png"/><Relationship Id="rId11" Type="http://schemas.openxmlformats.org/officeDocument/2006/relationships/image" Target="../media/image24.png"/><Relationship Id="rId10" Type="http://schemas.openxmlformats.org/officeDocument/2006/relationships/image" Target="../media/image30.jpg"/><Relationship Id="rId13" Type="http://schemas.openxmlformats.org/officeDocument/2006/relationships/image" Target="../media/image31.png"/><Relationship Id="rId12" Type="http://schemas.openxmlformats.org/officeDocument/2006/relationships/image" Target="../media/image25.png"/><Relationship Id="rId15" Type="http://schemas.openxmlformats.org/officeDocument/2006/relationships/image" Target="../media/image37.jpg"/><Relationship Id="rId14" Type="http://schemas.openxmlformats.org/officeDocument/2006/relationships/image" Target="../media/image34.png"/><Relationship Id="rId17" Type="http://schemas.openxmlformats.org/officeDocument/2006/relationships/image" Target="../media/image36.png"/><Relationship Id="rId16"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5.jpg"/><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nuwm.edu.ua/" TargetMode="External"/><Relationship Id="rId9" Type="http://schemas.openxmlformats.org/officeDocument/2006/relationships/hyperlink" Target="https://inter.nuwm.edu.ua/en/interadisen" TargetMode="External"/><Relationship Id="rId5" Type="http://schemas.openxmlformats.org/officeDocument/2006/relationships/hyperlink" Target="https://nuwm.edu.ua/" TargetMode="External"/><Relationship Id="rId6" Type="http://schemas.openxmlformats.org/officeDocument/2006/relationships/image" Target="../media/image2.png"/><Relationship Id="rId7" Type="http://schemas.openxmlformats.org/officeDocument/2006/relationships/image" Target="../media/image5.jpg"/><Relationship Id="rId8" Type="http://schemas.openxmlformats.org/officeDocument/2006/relationships/hyperlink" Target="https://nuwm.edu.u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19.jpg"/><Relationship Id="rId6" Type="http://schemas.openxmlformats.org/officeDocument/2006/relationships/image" Target="../media/image22.png"/><Relationship Id="rId7" Type="http://schemas.openxmlformats.org/officeDocument/2006/relationships/image" Target="../media/image32.png"/></Relationships>
</file>

<file path=ppt/slides/_rels/slide8.xml.rels><?xml version="1.0" encoding="UTF-8" standalone="yes"?><Relationships xmlns="http://schemas.openxmlformats.org/package/2006/relationships"><Relationship Id="rId11" Type="http://schemas.openxmlformats.org/officeDocument/2006/relationships/hyperlink" Target="https://www.facebook.com/www.nuwm.edu.ua/posts/1847731285402739" TargetMode="External"/><Relationship Id="rId10" Type="http://schemas.openxmlformats.org/officeDocument/2006/relationships/hyperlink" Target="https://inter.nuwm.edu.ua/ru/newsru/6-latest-news-ru/286-uchastie-proektnoj-gruppy-nuvkhp-v-pervom-seminare-praktikume-v-ramkakh-proekta-interadis" TargetMode="External"/><Relationship Id="rId13" Type="http://schemas.openxmlformats.org/officeDocument/2006/relationships/hyperlink" Target="https://www.facebook.com/groups/435056830685228/permalink/846647909526116/" TargetMode="External"/><Relationship Id="rId12" Type="http://schemas.openxmlformats.org/officeDocument/2006/relationships/hyperlink" Target="https://www.facebook.com/permalink.php?story_fbid=1570305459834368&amp;id=471092476422344"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inter.nuwm.edu.ua/ua/newsua/1-latest-news-ua/281-uchast-proektnoi-hrupy-nuvhp-u-pershomu-seminaripraktykumi-u-ramkakh-proektu-interadis" TargetMode="External"/><Relationship Id="rId14" Type="http://schemas.openxmlformats.org/officeDocument/2006/relationships/hyperlink" Target="https://www.facebook.com/groups/893941677349973/permalink/3821320301278748/" TargetMode="External"/><Relationship Id="rId5" Type="http://schemas.openxmlformats.org/officeDocument/2006/relationships/hyperlink" Target="https://en.nuwm.edu.ua/university-news/35-university-news/nuwee-project-group-participated-in-the-first-study-visit-within-the-interadis-project" TargetMode="External"/><Relationship Id="rId6" Type="http://schemas.openxmlformats.org/officeDocument/2006/relationships/hyperlink" Target="https://en.nuwm.edu.ua/university-news/35-university-news/nuwee-project-group-participated-in-the-first-study-visit-within-the-interadis-project" TargetMode="External"/><Relationship Id="rId7" Type="http://schemas.openxmlformats.org/officeDocument/2006/relationships/hyperlink" Target="https://nuwm.edu.ua/university/news/nov2021040131121" TargetMode="External"/><Relationship Id="rId8" Type="http://schemas.openxmlformats.org/officeDocument/2006/relationships/hyperlink" Target="https://inter.nuwm.edu.ua/en/news-en/7-latest-news/291-nuwee-project-group-participated-in-the-first-study-visit-within-the-interadis-project" TargetMode="External"/></Relationships>
</file>

<file path=ppt/slides/_rels/slide9.xml.rels><?xml version="1.0" encoding="UTF-8" standalone="yes"?><Relationships xmlns="http://schemas.openxmlformats.org/package/2006/relationships"><Relationship Id="rId20" Type="http://schemas.openxmlformats.org/officeDocument/2006/relationships/hyperlink" Target="https://www.facebook.com/permalink.php?story_fbid=1575023606029220&amp;id=471092476422344" TargetMode="External"/><Relationship Id="rId11" Type="http://schemas.openxmlformats.org/officeDocument/2006/relationships/hyperlink" Target="https://www.facebook.com/www.nuwm.edu.ua/posts/1849805891861945" TargetMode="External"/><Relationship Id="rId10" Type="http://schemas.openxmlformats.org/officeDocument/2006/relationships/hyperlink" Target="https://www.facebook.com/www.nuwm.edu.ua/posts/1849965055179362" TargetMode="External"/><Relationship Id="rId21" Type="http://schemas.openxmlformats.org/officeDocument/2006/relationships/hyperlink" Target="https://www.facebook.com/groups/435056830685228/permalink/848843362639904/" TargetMode="External"/><Relationship Id="rId13" Type="http://schemas.openxmlformats.org/officeDocument/2006/relationships/hyperlink" Target="https://nuwm.edu.ua/university/news/nov202104191615" TargetMode="External"/><Relationship Id="rId12" Type="http://schemas.openxmlformats.org/officeDocument/2006/relationships/hyperlink" Target="https://www.facebook.com/permalink.php?story_fbid=1572409459623968&amp;id=471092476422344"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inter.nuwm.edu.ua/ru/newsru/6-latest-news-ru/293-onlajn-obuchenie-v-ramkakh-proekta-interadis-prodolzhaetsya" TargetMode="External"/><Relationship Id="rId15" Type="http://schemas.openxmlformats.org/officeDocument/2006/relationships/hyperlink" Target="https://inter.nuwm.edu.ua/ua/newsua/1-latest-news-ua/295-seminar-vid-skhidnobavarskoho-tekhnichnoho-universytetu-amberhvaiden-v-ramkakh-realizatsii-proektu-interadis" TargetMode="External"/><Relationship Id="rId14" Type="http://schemas.openxmlformats.org/officeDocument/2006/relationships/hyperlink" Target="https://inter.nuwm.edu.ua/en/news-en/7-latest-news/297-study-visit-to-ostbayerische-technische-hochschule-amberg-weiden-within-the-interadis-project-implementation" TargetMode="External"/><Relationship Id="rId17" Type="http://schemas.openxmlformats.org/officeDocument/2006/relationships/hyperlink" Target="https://inter.nuwm.edu.ua/ru/newsru/6-latest-news-ru/296-seminar-ot-vostochno-bavarskogo-tekhnicheskogo-universiteta-amberg-vajden-v-ramkakh-realizatsii-proekta-interadis" TargetMode="External"/><Relationship Id="rId16" Type="http://schemas.openxmlformats.org/officeDocument/2006/relationships/hyperlink" Target="https://inter.nuwm.edu.ua/ua/newsua/1-latest-news-ua/295-seminar-vid-skhidnobavarskoho-tekhnichnoho-universytetu-amberhvaiden-v-ramkakh-realizatsii-proektu-interadis" TargetMode="External"/><Relationship Id="rId5" Type="http://schemas.openxmlformats.org/officeDocument/2006/relationships/hyperlink" Target="https://nuwm.edu.ua/university/news/nov202104151845" TargetMode="External"/><Relationship Id="rId19" Type="http://schemas.openxmlformats.org/officeDocument/2006/relationships/hyperlink" Target="https://www.facebook.com/www.nuwm.edu.ua/posts/1852556161586918" TargetMode="External"/><Relationship Id="rId6" Type="http://schemas.openxmlformats.org/officeDocument/2006/relationships/hyperlink" Target="https://nuwm.edu.ua/university/news/nov202104151845" TargetMode="External"/><Relationship Id="rId18" Type="http://schemas.openxmlformats.org/officeDocument/2006/relationships/hyperlink" Target="https://inter.nuwm.edu.ua/ru/newsru/6-latest-news-ru/296-seminar-ot-vostochno-bavarskogo-tekhnicheskogo-universiteta-amberg-vajden-v-ramkakh-realizatsii-proekta-interadis" TargetMode="External"/><Relationship Id="rId7" Type="http://schemas.openxmlformats.org/officeDocument/2006/relationships/hyperlink" Target="https://inter.nuwm.edu.ua/en/news-en/7-latest-news/294-online-studying-within-the-interadis-project-continues" TargetMode="External"/><Relationship Id="rId8" Type="http://schemas.openxmlformats.org/officeDocument/2006/relationships/hyperlink" Target="https://inter.nuwm.edu.ua/ua/newsua/1-latest-news-ua/292-onlain-navchannia-v-ramkakh-proektu-interadis-tryvai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596900" y="1009996"/>
            <a:ext cx="10899775" cy="540147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400" u="none" cap="none" strike="noStrike">
                <a:solidFill>
                  <a:schemeClr val="lt1"/>
                </a:solidFill>
                <a:latin typeface="Arial"/>
                <a:ea typeface="Arial"/>
                <a:cs typeface="Arial"/>
                <a:sym typeface="Arial"/>
              </a:rPr>
              <a:t>PREVENTING MONITORING</a:t>
            </a:r>
            <a:endParaRPr b="1" i="0" sz="24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None/>
            </a:pPr>
            <a:r>
              <a:rPr b="1" i="0" lang="en-US" sz="2400" u="none" cap="none" strike="noStrike">
                <a:solidFill>
                  <a:schemeClr val="lt1"/>
                </a:solidFill>
                <a:latin typeface="Arial"/>
                <a:ea typeface="Arial"/>
                <a:cs typeface="Arial"/>
                <a:sym typeface="Arial"/>
              </a:rPr>
              <a:t>of the </a:t>
            </a:r>
            <a:endParaRPr b="1" i="0" sz="24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None/>
            </a:pPr>
            <a:r>
              <a:rPr b="1" i="0" lang="en-US" sz="2400" u="none" cap="none" strike="noStrike">
                <a:solidFill>
                  <a:schemeClr val="lt1"/>
                </a:solidFill>
                <a:latin typeface="Arial"/>
                <a:ea typeface="Arial"/>
                <a:cs typeface="Arial"/>
                <a:sym typeface="Arial"/>
              </a:rPr>
              <a:t>Erasmus+ CBHE Project</a:t>
            </a:r>
            <a:br>
              <a:rPr b="1" i="0" lang="en-US" sz="2400" u="none" cap="none" strike="noStrike">
                <a:solidFill>
                  <a:schemeClr val="lt1"/>
                </a:solidFill>
                <a:latin typeface="Arial"/>
                <a:ea typeface="Arial"/>
                <a:cs typeface="Arial"/>
                <a:sym typeface="Arial"/>
              </a:rPr>
            </a:br>
            <a:r>
              <a:rPr b="1" i="0" lang="en-US" sz="2400" u="none" cap="none" strike="noStrike">
                <a:solidFill>
                  <a:schemeClr val="lt1"/>
                </a:solidFill>
                <a:latin typeface="Arial"/>
                <a:ea typeface="Arial"/>
                <a:cs typeface="Arial"/>
                <a:sym typeface="Arial"/>
              </a:rPr>
              <a:t>International Students Adaptation and Integration/ </a:t>
            </a:r>
            <a:r>
              <a:rPr b="1" i="1" lang="en-US" sz="2400" u="none" cap="none" strike="noStrike">
                <a:solidFill>
                  <a:schemeClr val="lt1"/>
                </a:solidFill>
                <a:latin typeface="Arial"/>
                <a:ea typeface="Arial"/>
                <a:cs typeface="Arial"/>
                <a:sym typeface="Arial"/>
              </a:rPr>
              <a:t>INTERADIS</a:t>
            </a:r>
            <a:br>
              <a:rPr b="1" i="0" lang="en-US" sz="2400" u="none" cap="none" strike="noStrike">
                <a:solidFill>
                  <a:schemeClr val="lt1"/>
                </a:solidFill>
                <a:latin typeface="Arial"/>
                <a:ea typeface="Arial"/>
                <a:cs typeface="Arial"/>
                <a:sym typeface="Arial"/>
              </a:rPr>
            </a:br>
            <a:r>
              <a:rPr b="1" i="0" lang="en-US" sz="2400" u="none" cap="none" strike="noStrike">
                <a:solidFill>
                  <a:schemeClr val="lt1"/>
                </a:solidFill>
                <a:latin typeface="Arial"/>
                <a:ea typeface="Arial"/>
                <a:cs typeface="Arial"/>
                <a:sym typeface="Arial"/>
              </a:rPr>
              <a:t>619451-EPP-1-2020-1-NL-EPPKA2-CBHE-JP</a:t>
            </a:r>
            <a:br>
              <a:rPr b="1" i="0" lang="en-US" sz="2400" u="none" cap="none" strike="noStrike">
                <a:solidFill>
                  <a:schemeClr val="lt1"/>
                </a:solidFill>
                <a:latin typeface="Arial"/>
                <a:ea typeface="Arial"/>
                <a:cs typeface="Arial"/>
                <a:sym typeface="Arial"/>
              </a:rPr>
            </a:br>
            <a:endParaRPr b="1" i="0" sz="24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None/>
            </a:pPr>
            <a:r>
              <a:rPr b="1" i="0" lang="en-US" sz="2400" u="none" cap="none" strike="noStrike">
                <a:solidFill>
                  <a:schemeClr val="lt1"/>
                </a:solidFill>
                <a:latin typeface="Arial"/>
                <a:ea typeface="Arial"/>
                <a:cs typeface="Arial"/>
                <a:sym typeface="Arial"/>
              </a:rPr>
              <a:t>NATIONAL UNIVERSITY OF WATER </a:t>
            </a:r>
            <a:endParaRPr/>
          </a:p>
          <a:p>
            <a:pPr indent="0" lvl="0" marL="0" marR="0" rtl="0" algn="ctr">
              <a:lnSpc>
                <a:spcPct val="150000"/>
              </a:lnSpc>
              <a:spcBef>
                <a:spcPts val="0"/>
              </a:spcBef>
              <a:spcAft>
                <a:spcPts val="0"/>
              </a:spcAft>
              <a:buNone/>
            </a:pPr>
            <a:r>
              <a:rPr b="1" i="0" lang="en-US" sz="2400" u="none" cap="none" strike="noStrike">
                <a:solidFill>
                  <a:schemeClr val="lt1"/>
                </a:solidFill>
                <a:latin typeface="Arial"/>
                <a:ea typeface="Arial"/>
                <a:cs typeface="Arial"/>
                <a:sym typeface="Arial"/>
              </a:rPr>
              <a:t>AND ENVIRONMENTAL ENGINEERING</a:t>
            </a:r>
            <a:br>
              <a:rPr b="1" i="0" lang="en-US" sz="1900" u="none" cap="none" strike="noStrike">
                <a:solidFill>
                  <a:schemeClr val="lt1"/>
                </a:solidFill>
                <a:latin typeface="Arial"/>
                <a:ea typeface="Arial"/>
                <a:cs typeface="Arial"/>
                <a:sym typeface="Arial"/>
              </a:rPr>
            </a:br>
            <a:endParaRPr b="1" i="0" sz="19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None/>
            </a:pPr>
            <a:r>
              <a:rPr b="1" i="0" lang="en-US" sz="1900" u="none" cap="none" strike="noStrike">
                <a:solidFill>
                  <a:schemeClr val="lt1"/>
                </a:solidFill>
                <a:latin typeface="Arial"/>
                <a:ea typeface="Arial"/>
                <a:cs typeface="Arial"/>
                <a:sym typeface="Arial"/>
              </a:rPr>
              <a:t>Kharkiv 01, October 2021</a:t>
            </a:r>
            <a:endParaRPr b="1" i="0" sz="1900" u="none" cap="none" strike="noStrike">
              <a:solidFill>
                <a:schemeClr val="lt1"/>
              </a:solidFill>
              <a:latin typeface="Arial"/>
              <a:ea typeface="Arial"/>
              <a:cs typeface="Arial"/>
              <a:sym typeface="Arial"/>
            </a:endParaRPr>
          </a:p>
        </p:txBody>
      </p:sp>
      <p:pic>
        <p:nvPicPr>
          <p:cNvPr descr="C:\Documents and Settings\user\Рабочий стол\Nuwee copy_white.png" id="89" name="Google Shape;89;p1"/>
          <p:cNvPicPr preferRelativeResize="0"/>
          <p:nvPr/>
        </p:nvPicPr>
        <p:blipFill rotWithShape="1">
          <a:blip r:embed="rId3">
            <a:alphaModFix/>
          </a:blip>
          <a:srcRect b="0" l="0" r="0" t="0"/>
          <a:stretch/>
        </p:blipFill>
        <p:spPr>
          <a:xfrm>
            <a:off x="9228103" y="163420"/>
            <a:ext cx="2840038" cy="800100"/>
          </a:xfrm>
          <a:prstGeom prst="rect">
            <a:avLst/>
          </a:prstGeom>
          <a:noFill/>
          <a:ln>
            <a:noFill/>
          </a:ln>
        </p:spPr>
      </p:pic>
      <p:pic>
        <p:nvPicPr>
          <p:cNvPr id="90" name="Google Shape;90;p1"/>
          <p:cNvPicPr preferRelativeResize="0"/>
          <p:nvPr/>
        </p:nvPicPr>
        <p:blipFill>
          <a:blip r:embed="rId4">
            <a:alphaModFix/>
          </a:blip>
          <a:stretch>
            <a:fillRect/>
          </a:stretch>
        </p:blipFill>
        <p:spPr>
          <a:xfrm>
            <a:off x="122200" y="6118173"/>
            <a:ext cx="2324950" cy="664275"/>
          </a:xfrm>
          <a:prstGeom prst="rect">
            <a:avLst/>
          </a:prstGeom>
          <a:noFill/>
          <a:ln>
            <a:noFill/>
          </a:ln>
        </p:spPr>
      </p:pic>
      <p:pic>
        <p:nvPicPr>
          <p:cNvPr id="91" name="Google Shape;91;p1"/>
          <p:cNvPicPr preferRelativeResize="0"/>
          <p:nvPr/>
        </p:nvPicPr>
        <p:blipFill>
          <a:blip r:embed="rId5">
            <a:alphaModFix/>
          </a:blip>
          <a:stretch>
            <a:fillRect/>
          </a:stretch>
        </p:blipFill>
        <p:spPr>
          <a:xfrm>
            <a:off x="9910700" y="5786922"/>
            <a:ext cx="2062700" cy="97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f00672e252_0_37"/>
          <p:cNvSpPr txBox="1"/>
          <p:nvPr/>
        </p:nvSpPr>
        <p:spPr>
          <a:xfrm>
            <a:off x="2752105" y="112870"/>
            <a:ext cx="7013700" cy="7605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Dissemination</a:t>
            </a:r>
            <a:endParaRPr b="1" i="0" sz="28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400"/>
              <a:buFont typeface="Calibri"/>
              <a:buNone/>
            </a:pPr>
            <a:r>
              <a:t/>
            </a:r>
            <a:endParaRPr b="1" i="0" sz="14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232" name="Google Shape;232;gf00672e252_0_37"/>
          <p:cNvPicPr preferRelativeResize="0"/>
          <p:nvPr/>
        </p:nvPicPr>
        <p:blipFill rotWithShape="1">
          <a:blip r:embed="rId3">
            <a:alphaModFix/>
          </a:blip>
          <a:srcRect b="0" l="0" r="0" t="0"/>
          <a:stretch/>
        </p:blipFill>
        <p:spPr>
          <a:xfrm>
            <a:off x="9304020" y="-42042"/>
            <a:ext cx="2840039" cy="800100"/>
          </a:xfrm>
          <a:prstGeom prst="rect">
            <a:avLst/>
          </a:prstGeom>
          <a:noFill/>
          <a:ln>
            <a:noFill/>
          </a:ln>
        </p:spPr>
      </p:pic>
      <p:pic>
        <p:nvPicPr>
          <p:cNvPr id="233" name="Google Shape;233;gf00672e252_0_37"/>
          <p:cNvPicPr preferRelativeResize="0"/>
          <p:nvPr/>
        </p:nvPicPr>
        <p:blipFill rotWithShape="1">
          <a:blip r:embed="rId4">
            <a:alphaModFix/>
          </a:blip>
          <a:srcRect b="0" l="0" r="0" t="94106"/>
          <a:stretch/>
        </p:blipFill>
        <p:spPr>
          <a:xfrm>
            <a:off x="0" y="6351675"/>
            <a:ext cx="12192001" cy="546651"/>
          </a:xfrm>
          <a:prstGeom prst="rect">
            <a:avLst/>
          </a:prstGeom>
          <a:noFill/>
          <a:ln>
            <a:noFill/>
          </a:ln>
        </p:spPr>
      </p:pic>
      <p:graphicFrame>
        <p:nvGraphicFramePr>
          <p:cNvPr id="234" name="Google Shape;234;gf00672e252_0_37"/>
          <p:cNvGraphicFramePr/>
          <p:nvPr/>
        </p:nvGraphicFramePr>
        <p:xfrm>
          <a:off x="170300" y="873375"/>
          <a:ext cx="3000000" cy="3000000"/>
        </p:xfrm>
        <a:graphic>
          <a:graphicData uri="http://schemas.openxmlformats.org/drawingml/2006/table">
            <a:tbl>
              <a:tblPr>
                <a:noFill/>
                <a:tableStyleId>{A3E47282-8A72-4535-AD5F-7413E761857A}</a:tableStyleId>
              </a:tblPr>
              <a:tblGrid>
                <a:gridCol w="1076325"/>
                <a:gridCol w="5381625"/>
              </a:tblGrid>
              <a:tr h="3971925">
                <a:tc>
                  <a:txBody>
                    <a:bodyPr/>
                    <a:lstStyle/>
                    <a:p>
                      <a:pPr indent="0" lvl="0" marL="0" rtl="0" algn="l">
                        <a:lnSpc>
                          <a:spcPct val="115000"/>
                        </a:lnSpc>
                        <a:spcBef>
                          <a:spcPts val="1200"/>
                        </a:spcBef>
                        <a:spcAft>
                          <a:spcPts val="1200"/>
                        </a:spcAft>
                        <a:buNone/>
                      </a:pPr>
                      <a:r>
                        <a:rPr lang="en-US" sz="1500">
                          <a:solidFill>
                            <a:schemeClr val="lt1"/>
                          </a:solidFill>
                        </a:rPr>
                        <a:t>News on SV 4 NLBA</a:t>
                      </a:r>
                      <a:endParaRPr sz="1500">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200" u="sng">
                          <a:solidFill>
                            <a:schemeClr val="lt1"/>
                          </a:solidFill>
                          <a:hlinkClick r:id="rId5">
                            <a:extLst>
                              <a:ext uri="{A12FA001-AC4F-418D-AE19-62706E023703}">
                                <ahyp:hlinkClr val="tx"/>
                              </a:ext>
                            </a:extLst>
                          </a:hlinkClick>
                        </a:rPr>
                        <a:t>https://nuwm.edu.ua/university/news/nov202104221451</a:t>
                      </a:r>
                      <a:endParaRPr sz="1200" u="sng">
                        <a:solidFill>
                          <a:schemeClr val="lt1"/>
                        </a:solidFill>
                      </a:endParaRPr>
                    </a:p>
                    <a:p>
                      <a:pPr indent="0" lvl="0" marL="0" rtl="0" algn="l">
                        <a:lnSpc>
                          <a:spcPct val="115000"/>
                        </a:lnSpc>
                        <a:spcBef>
                          <a:spcPts val="1800"/>
                        </a:spcBef>
                        <a:spcAft>
                          <a:spcPts val="0"/>
                        </a:spcAft>
                        <a:buNone/>
                      </a:pPr>
                      <a:r>
                        <a:rPr lang="en-US" sz="1300" u="sng">
                          <a:solidFill>
                            <a:schemeClr val="lt1"/>
                          </a:solidFill>
                          <a:hlinkClick r:id="rId6">
                            <a:extLst>
                              <a:ext uri="{A12FA001-AC4F-418D-AE19-62706E023703}">
                                <ahyp:hlinkClr val="tx"/>
                              </a:ext>
                            </a:extLst>
                          </a:hlinkClick>
                        </a:rPr>
                        <a:t>https://inter.nuwm.edu.ua/en/news-en/7-latest-news/300-workshop-introduction-to-intercultural-communication-by-netherlands-business-academy-within-the-framework-of-interadis-project</a:t>
                      </a:r>
                      <a:r>
                        <a:rPr b="1" lang="en-US" sz="1800">
                          <a:solidFill>
                            <a:schemeClr val="lt1"/>
                          </a:solidFill>
                          <a:uFill>
                            <a:noFill/>
                          </a:uFill>
                          <a:hlinkClick r:id="rId7">
                            <a:extLst>
                              <a:ext uri="{A12FA001-AC4F-418D-AE19-62706E023703}">
                                <ahyp:hlinkClr val="tx"/>
                              </a:ext>
                            </a:extLst>
                          </a:hlinkClick>
                        </a:rPr>
                        <a:t> </a:t>
                      </a:r>
                      <a:r>
                        <a:rPr lang="en-US" sz="1300" u="sng">
                          <a:solidFill>
                            <a:schemeClr val="lt1"/>
                          </a:solidFill>
                          <a:hlinkClick r:id="rId8">
                            <a:extLst>
                              <a:ext uri="{A12FA001-AC4F-418D-AE19-62706E023703}">
                                <ahyp:hlinkClr val="tx"/>
                              </a:ext>
                            </a:extLst>
                          </a:hlinkClick>
                        </a:rPr>
                        <a:t>https://inter.nuwm.edu.ua/ua/newsua/1-latest-news-ua/298-navchalnyi-treninh-vstup-do-mizhkulturnoi-komunikatsii-vid-niderlandskoi-biznesakademii-u-v-ramkakh-proektu-interadis</a:t>
                      </a:r>
                      <a:r>
                        <a:rPr lang="en-US" sz="1300">
                          <a:solidFill>
                            <a:schemeClr val="lt1"/>
                          </a:solidFill>
                          <a:uFill>
                            <a:noFill/>
                          </a:uFill>
                          <a:hlinkClick r:id="rId9">
                            <a:extLst>
                              <a:ext uri="{A12FA001-AC4F-418D-AE19-62706E023703}">
                                <ahyp:hlinkClr val="tx"/>
                              </a:ext>
                            </a:extLst>
                          </a:hlinkClick>
                        </a:rPr>
                        <a:t> </a:t>
                      </a:r>
                      <a:r>
                        <a:rPr lang="en-US" sz="1300" u="sng">
                          <a:solidFill>
                            <a:schemeClr val="lt1"/>
                          </a:solidFill>
                          <a:hlinkClick r:id="rId10">
                            <a:extLst>
                              <a:ext uri="{A12FA001-AC4F-418D-AE19-62706E023703}">
                                <ahyp:hlinkClr val="tx"/>
                              </a:ext>
                            </a:extLst>
                          </a:hlinkClick>
                        </a:rPr>
                        <a:t>https://inter.nuwm.edu.ua/ru/newsru/6-latest-news-ru/299-obuchayushchij-trening-vvedenie-v-mezhkulturnuyu-kommunikatsiyu-ot-niderlandskoj-biznes-akademii-v-ramkakh-proekta-interadis</a:t>
                      </a:r>
                      <a:r>
                        <a:rPr b="1" lang="en-US" sz="1800">
                          <a:solidFill>
                            <a:schemeClr val="lt1"/>
                          </a:solidFill>
                          <a:uFill>
                            <a:noFill/>
                          </a:uFill>
                          <a:hlinkClick r:id="rId11">
                            <a:extLst>
                              <a:ext uri="{A12FA001-AC4F-418D-AE19-62706E023703}">
                                <ahyp:hlinkClr val="tx"/>
                              </a:ext>
                            </a:extLst>
                          </a:hlinkClick>
                        </a:rPr>
                        <a:t> </a:t>
                      </a:r>
                      <a:r>
                        <a:rPr lang="en-US" sz="1300" u="sng">
                          <a:solidFill>
                            <a:schemeClr val="lt1"/>
                          </a:solidFill>
                          <a:hlinkClick r:id="rId12">
                            <a:extLst>
                              <a:ext uri="{A12FA001-AC4F-418D-AE19-62706E023703}">
                                <ahyp:hlinkClr val="tx"/>
                              </a:ext>
                            </a:extLst>
                          </a:hlinkClick>
                        </a:rPr>
                        <a:t>https://www.facebook.com/www.nuwm.edu.ua/posts/1854667471375787</a:t>
                      </a:r>
                      <a:endParaRPr sz="1300" u="sng">
                        <a:solidFill>
                          <a:schemeClr val="lt1"/>
                        </a:solidFill>
                      </a:endParaRPr>
                    </a:p>
                    <a:p>
                      <a:pPr indent="0" lvl="0" marL="0" rtl="0" algn="l">
                        <a:lnSpc>
                          <a:spcPct val="115000"/>
                        </a:lnSpc>
                        <a:spcBef>
                          <a:spcPts val="1200"/>
                        </a:spcBef>
                        <a:spcAft>
                          <a:spcPts val="0"/>
                        </a:spcAft>
                        <a:buNone/>
                      </a:pPr>
                      <a:r>
                        <a:rPr lang="en-US" sz="1200" u="sng">
                          <a:solidFill>
                            <a:schemeClr val="lt1"/>
                          </a:solidFill>
                          <a:hlinkClick r:id="rId13">
                            <a:extLst>
                              <a:ext uri="{A12FA001-AC4F-418D-AE19-62706E023703}">
                                <ahyp:hlinkClr val="tx"/>
                              </a:ext>
                            </a:extLst>
                          </a:hlinkClick>
                        </a:rPr>
                        <a:t>https://www.facebook.com/www.nuwm.edu.ua/posts/1854680694707798</a:t>
                      </a:r>
                      <a:endParaRPr sz="1200" u="sng">
                        <a:solidFill>
                          <a:schemeClr val="lt1"/>
                        </a:solidFill>
                      </a:endParaRPr>
                    </a:p>
                    <a:p>
                      <a:pPr indent="0" lvl="0" marL="0" rtl="0" algn="l">
                        <a:lnSpc>
                          <a:spcPct val="115000"/>
                        </a:lnSpc>
                        <a:spcBef>
                          <a:spcPts val="1200"/>
                        </a:spcBef>
                        <a:spcAft>
                          <a:spcPts val="0"/>
                        </a:spcAft>
                        <a:buNone/>
                      </a:pPr>
                      <a:r>
                        <a:rPr lang="en-US" sz="1200" u="sng">
                          <a:solidFill>
                            <a:schemeClr val="lt1"/>
                          </a:solidFill>
                          <a:hlinkClick r:id="rId14">
                            <a:extLst>
                              <a:ext uri="{A12FA001-AC4F-418D-AE19-62706E023703}">
                                <ahyp:hlinkClr val="tx"/>
                              </a:ext>
                            </a:extLst>
                          </a:hlinkClick>
                        </a:rPr>
                        <a:t>https://www.facebook.com/permalink.php?story_fbid=1576773949187519&amp;id=471092476422344</a:t>
                      </a:r>
                      <a:endParaRPr sz="1200" u="sng">
                        <a:solidFill>
                          <a:schemeClr val="lt1"/>
                        </a:solidFill>
                      </a:endParaRPr>
                    </a:p>
                    <a:p>
                      <a:pPr indent="0" lvl="0" marL="0" rtl="0" algn="l">
                        <a:lnSpc>
                          <a:spcPct val="115000"/>
                        </a:lnSpc>
                        <a:spcBef>
                          <a:spcPts val="1200"/>
                        </a:spcBef>
                        <a:spcAft>
                          <a:spcPts val="0"/>
                        </a:spcAft>
                        <a:buNone/>
                      </a:pPr>
                      <a:r>
                        <a:rPr lang="en-US" sz="1200" u="sng">
                          <a:solidFill>
                            <a:schemeClr val="lt1"/>
                          </a:solidFill>
                          <a:hlinkClick r:id="rId15">
                            <a:extLst>
                              <a:ext uri="{A12FA001-AC4F-418D-AE19-62706E023703}">
                                <ahyp:hlinkClr val="tx"/>
                              </a:ext>
                            </a:extLst>
                          </a:hlinkClick>
                        </a:rPr>
                        <a:t>https://www.facebook.com/groups/893941677349973/permalink/3848278045249640/</a:t>
                      </a:r>
                      <a:endParaRPr sz="1200" u="sng">
                        <a:solidFill>
                          <a:schemeClr val="lt1"/>
                        </a:solidFill>
                      </a:endParaRPr>
                    </a:p>
                    <a:p>
                      <a:pPr indent="0" lvl="0" marL="0" rtl="0" algn="l">
                        <a:lnSpc>
                          <a:spcPct val="115000"/>
                        </a:lnSpc>
                        <a:spcBef>
                          <a:spcPts val="1200"/>
                        </a:spcBef>
                        <a:spcAft>
                          <a:spcPts val="0"/>
                        </a:spcAft>
                        <a:buNone/>
                      </a:pPr>
                      <a:r>
                        <a:rPr lang="en-US" sz="1200" u="sng">
                          <a:solidFill>
                            <a:schemeClr val="lt1"/>
                          </a:solidFill>
                          <a:hlinkClick r:id="rId16">
                            <a:extLst>
                              <a:ext uri="{A12FA001-AC4F-418D-AE19-62706E023703}">
                                <ahyp:hlinkClr val="tx"/>
                              </a:ext>
                            </a:extLst>
                          </a:hlinkClick>
                        </a:rPr>
                        <a:t>https://www.facebook.com/groups/4842619652/permalink/10159617381484653/</a:t>
                      </a:r>
                      <a:endParaRPr sz="1200" u="sng">
                        <a:solidFill>
                          <a:schemeClr val="lt1"/>
                        </a:solidFill>
                      </a:endParaRPr>
                    </a:p>
                    <a:p>
                      <a:pPr indent="0" lvl="0" marL="0" rtl="0" algn="l">
                        <a:lnSpc>
                          <a:spcPct val="115000"/>
                        </a:lnSpc>
                        <a:spcBef>
                          <a:spcPts val="1200"/>
                        </a:spcBef>
                        <a:spcAft>
                          <a:spcPts val="1200"/>
                        </a:spcAft>
                        <a:buNone/>
                      </a:pPr>
                      <a:r>
                        <a:rPr lang="en-US" sz="1200">
                          <a:solidFill>
                            <a:schemeClr val="lt1"/>
                          </a:solidFill>
                        </a:rPr>
                        <a:t> </a:t>
                      </a:r>
                      <a:endParaRPr sz="1200">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235" name="Google Shape;235;gf00672e252_0_37"/>
          <p:cNvGraphicFramePr/>
          <p:nvPr/>
        </p:nvGraphicFramePr>
        <p:xfrm>
          <a:off x="6628250" y="873375"/>
          <a:ext cx="3000000" cy="3000000"/>
        </p:xfrm>
        <a:graphic>
          <a:graphicData uri="http://schemas.openxmlformats.org/drawingml/2006/table">
            <a:tbl>
              <a:tblPr>
                <a:noFill/>
                <a:tableStyleId>{A3E47282-8A72-4535-AD5F-7413E761857A}</a:tableStyleId>
              </a:tblPr>
              <a:tblGrid>
                <a:gridCol w="1469975"/>
                <a:gridCol w="3946600"/>
              </a:tblGrid>
              <a:tr h="5379875">
                <a:tc>
                  <a:txBody>
                    <a:bodyPr/>
                    <a:lstStyle/>
                    <a:p>
                      <a:pPr indent="0" lvl="0" marL="0" rtl="0" algn="l">
                        <a:lnSpc>
                          <a:spcPct val="115000"/>
                        </a:lnSpc>
                        <a:spcBef>
                          <a:spcPts val="1200"/>
                        </a:spcBef>
                        <a:spcAft>
                          <a:spcPts val="1200"/>
                        </a:spcAft>
                        <a:buNone/>
                      </a:pPr>
                      <a:r>
                        <a:rPr lang="en-US" sz="1600">
                          <a:solidFill>
                            <a:schemeClr val="lt1"/>
                          </a:solidFill>
                        </a:rPr>
                        <a:t>News on SV 5 UNIFG</a:t>
                      </a:r>
                      <a:endParaRPr sz="1600">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300" u="sng">
                          <a:solidFill>
                            <a:schemeClr val="lt1"/>
                          </a:solidFill>
                          <a:hlinkClick r:id="rId17">
                            <a:extLst>
                              <a:ext uri="{A12FA001-AC4F-418D-AE19-62706E023703}">
                                <ahyp:hlinkClr val="tx"/>
                              </a:ext>
                            </a:extLst>
                          </a:hlinkClick>
                        </a:rPr>
                        <a:t>https://nuwm.edu.ua/university/news/nov202104291315</a:t>
                      </a:r>
                      <a:endParaRPr sz="1300" u="sng">
                        <a:solidFill>
                          <a:schemeClr val="lt1"/>
                        </a:solidFill>
                      </a:endParaRPr>
                    </a:p>
                    <a:p>
                      <a:pPr indent="0" lvl="0" marL="0" rtl="0" algn="l">
                        <a:lnSpc>
                          <a:spcPct val="77000"/>
                        </a:lnSpc>
                        <a:spcBef>
                          <a:spcPts val="1800"/>
                        </a:spcBef>
                        <a:spcAft>
                          <a:spcPts val="0"/>
                        </a:spcAft>
                        <a:buNone/>
                      </a:pPr>
                      <a:r>
                        <a:rPr lang="en-US" u="sng">
                          <a:solidFill>
                            <a:schemeClr val="lt1"/>
                          </a:solidFill>
                          <a:hlinkClick r:id="rId18">
                            <a:extLst>
                              <a:ext uri="{A12FA001-AC4F-418D-AE19-62706E023703}">
                                <ahyp:hlinkClr val="tx"/>
                              </a:ext>
                            </a:extLst>
                          </a:hlinkClick>
                        </a:rPr>
                        <a:t>https://inter.nuwm.edu.ua/en/news-en/7-latest-news/303-best-practices-of-university-of-foggia-in-adaptation-of-international-students-within-the-framework-of-interadis-project</a:t>
                      </a:r>
                      <a:r>
                        <a:rPr lang="en-US">
                          <a:solidFill>
                            <a:schemeClr val="lt1"/>
                          </a:solidFill>
                          <a:uFill>
                            <a:noFill/>
                          </a:uFill>
                          <a:hlinkClick r:id="rId19">
                            <a:extLst>
                              <a:ext uri="{A12FA001-AC4F-418D-AE19-62706E023703}">
                                <ahyp:hlinkClr val="tx"/>
                              </a:ext>
                            </a:extLst>
                          </a:hlinkClick>
                        </a:rPr>
                        <a:t> </a:t>
                      </a:r>
                      <a:r>
                        <a:rPr lang="en-US" u="sng">
                          <a:solidFill>
                            <a:schemeClr val="lt1"/>
                          </a:solidFill>
                          <a:hlinkClick r:id="rId20">
                            <a:extLst>
                              <a:ext uri="{A12FA001-AC4F-418D-AE19-62706E023703}">
                                <ahyp:hlinkClr val="tx"/>
                              </a:ext>
                            </a:extLst>
                          </a:hlinkClick>
                        </a:rPr>
                        <a:t>https://inter.nuwm.edu.ua/ua/newsua/1-latest-news-ua/301-dosvid-universytetu-fodzha-z-adaptatsii-inozemnykh-studentiv-u-ramkakh-proektu-interadis</a:t>
                      </a:r>
                      <a:r>
                        <a:rPr b="1" lang="en-US" sz="1900">
                          <a:solidFill>
                            <a:schemeClr val="lt1"/>
                          </a:solidFill>
                          <a:uFill>
                            <a:noFill/>
                          </a:uFill>
                          <a:hlinkClick r:id="rId21">
                            <a:extLst>
                              <a:ext uri="{A12FA001-AC4F-418D-AE19-62706E023703}">
                                <ahyp:hlinkClr val="tx"/>
                              </a:ext>
                            </a:extLst>
                          </a:hlinkClick>
                        </a:rPr>
                        <a:t> </a:t>
                      </a:r>
                      <a:r>
                        <a:rPr lang="en-US" u="sng">
                          <a:solidFill>
                            <a:schemeClr val="lt1"/>
                          </a:solidFill>
                          <a:hlinkClick r:id="rId22">
                            <a:extLst>
                              <a:ext uri="{A12FA001-AC4F-418D-AE19-62706E023703}">
                                <ahyp:hlinkClr val="tx"/>
                              </a:ext>
                            </a:extLst>
                          </a:hlinkClick>
                        </a:rPr>
                        <a:t>https://inter.nuwm.edu.ua/ru/newsru/6-latest-news-ru/302-opyt-universiteta-fodzha-po-adaptatsii-inostrannykh-studentov-v-ramkakh-proekta-interadis</a:t>
                      </a:r>
                      <a:endParaRPr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23">
                            <a:extLst>
                              <a:ext uri="{A12FA001-AC4F-418D-AE19-62706E023703}">
                                <ahyp:hlinkClr val="tx"/>
                              </a:ext>
                            </a:extLst>
                          </a:hlinkClick>
                        </a:rPr>
                        <a:t>https://www.facebook.com/www.nuwm.edu.ua/posts/1859435904232277</a:t>
                      </a:r>
                      <a:endParaRPr sz="1300"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24">
                            <a:extLst>
                              <a:ext uri="{A12FA001-AC4F-418D-AE19-62706E023703}">
                                <ahyp:hlinkClr val="tx"/>
                              </a:ext>
                            </a:extLst>
                          </a:hlinkClick>
                        </a:rPr>
                        <a:t>https://www.facebook.com/www.nuwm.edu.ua/posts/1859802037528997</a:t>
                      </a:r>
                      <a:endParaRPr sz="1300"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25">
                            <a:extLst>
                              <a:ext uri="{A12FA001-AC4F-418D-AE19-62706E023703}">
                                <ahyp:hlinkClr val="tx"/>
                              </a:ext>
                            </a:extLst>
                          </a:hlinkClick>
                        </a:rPr>
                        <a:t>https://www.facebook.com/permalink.php?story_fbid=1581027198762194&amp;id=471092476422344</a:t>
                      </a:r>
                      <a:endParaRPr sz="1300" u="sng">
                        <a:solidFill>
                          <a:schemeClr val="lt1"/>
                        </a:solidFill>
                      </a:endParaRPr>
                    </a:p>
                    <a:p>
                      <a:pPr indent="0" lvl="0" marL="0" rtl="0" algn="l">
                        <a:lnSpc>
                          <a:spcPct val="115000"/>
                        </a:lnSpc>
                        <a:spcBef>
                          <a:spcPts val="1200"/>
                        </a:spcBef>
                        <a:spcAft>
                          <a:spcPts val="1200"/>
                        </a:spcAft>
                        <a:buNone/>
                      </a:pPr>
                      <a:r>
                        <a:rPr lang="en-US" sz="1300">
                          <a:solidFill>
                            <a:schemeClr val="lt1"/>
                          </a:solidFill>
                        </a:rPr>
                        <a:t> </a:t>
                      </a:r>
                      <a:endParaRPr sz="1300">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f00672e252_0_50"/>
          <p:cNvSpPr txBox="1"/>
          <p:nvPr/>
        </p:nvSpPr>
        <p:spPr>
          <a:xfrm>
            <a:off x="2752105" y="112870"/>
            <a:ext cx="7013700" cy="7605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Dissemination</a:t>
            </a:r>
            <a:endParaRPr b="1" i="0" sz="28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400"/>
              <a:buFont typeface="Calibri"/>
              <a:buNone/>
            </a:pPr>
            <a:r>
              <a:t/>
            </a:r>
            <a:endParaRPr b="1" i="0" sz="14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242" name="Google Shape;242;gf00672e252_0_50"/>
          <p:cNvPicPr preferRelativeResize="0"/>
          <p:nvPr/>
        </p:nvPicPr>
        <p:blipFill rotWithShape="1">
          <a:blip r:embed="rId3">
            <a:alphaModFix/>
          </a:blip>
          <a:srcRect b="0" l="0" r="0" t="0"/>
          <a:stretch/>
        </p:blipFill>
        <p:spPr>
          <a:xfrm>
            <a:off x="9304020" y="-42042"/>
            <a:ext cx="2840039" cy="800100"/>
          </a:xfrm>
          <a:prstGeom prst="rect">
            <a:avLst/>
          </a:prstGeom>
          <a:noFill/>
          <a:ln>
            <a:noFill/>
          </a:ln>
        </p:spPr>
      </p:pic>
      <p:pic>
        <p:nvPicPr>
          <p:cNvPr id="243" name="Google Shape;243;gf00672e252_0_50"/>
          <p:cNvPicPr preferRelativeResize="0"/>
          <p:nvPr/>
        </p:nvPicPr>
        <p:blipFill rotWithShape="1">
          <a:blip r:embed="rId4">
            <a:alphaModFix/>
          </a:blip>
          <a:srcRect b="0" l="0" r="0" t="94106"/>
          <a:stretch/>
        </p:blipFill>
        <p:spPr>
          <a:xfrm>
            <a:off x="0" y="6351675"/>
            <a:ext cx="12192001" cy="546651"/>
          </a:xfrm>
          <a:prstGeom prst="rect">
            <a:avLst/>
          </a:prstGeom>
          <a:noFill/>
          <a:ln>
            <a:noFill/>
          </a:ln>
        </p:spPr>
      </p:pic>
      <p:graphicFrame>
        <p:nvGraphicFramePr>
          <p:cNvPr id="244" name="Google Shape;244;gf00672e252_0_50"/>
          <p:cNvGraphicFramePr/>
          <p:nvPr/>
        </p:nvGraphicFramePr>
        <p:xfrm>
          <a:off x="152400" y="873375"/>
          <a:ext cx="3000000" cy="3000000"/>
        </p:xfrm>
        <a:graphic>
          <a:graphicData uri="http://schemas.openxmlformats.org/drawingml/2006/table">
            <a:tbl>
              <a:tblPr>
                <a:noFill/>
                <a:tableStyleId>{A3E47282-8A72-4535-AD5F-7413E761857A}</a:tableStyleId>
              </a:tblPr>
              <a:tblGrid>
                <a:gridCol w="3027975"/>
                <a:gridCol w="8703275"/>
              </a:tblGrid>
              <a:tr h="5965575">
                <a:tc>
                  <a:txBody>
                    <a:bodyPr/>
                    <a:lstStyle/>
                    <a:p>
                      <a:pPr indent="0" lvl="0" marL="0" rtl="0" algn="l">
                        <a:lnSpc>
                          <a:spcPct val="115000"/>
                        </a:lnSpc>
                        <a:spcBef>
                          <a:spcPts val="1200"/>
                        </a:spcBef>
                        <a:spcAft>
                          <a:spcPts val="0"/>
                        </a:spcAft>
                        <a:buNone/>
                      </a:pPr>
                      <a:r>
                        <a:t/>
                      </a:r>
                      <a:endParaRPr sz="1500">
                        <a:solidFill>
                          <a:schemeClr val="lt1"/>
                        </a:solidFill>
                      </a:endParaRPr>
                    </a:p>
                    <a:p>
                      <a:pPr indent="0" lvl="0" marL="0" rtl="0" algn="l">
                        <a:lnSpc>
                          <a:spcPct val="115000"/>
                        </a:lnSpc>
                        <a:spcBef>
                          <a:spcPts val="1200"/>
                        </a:spcBef>
                        <a:spcAft>
                          <a:spcPts val="0"/>
                        </a:spcAft>
                        <a:buNone/>
                      </a:pPr>
                      <a:r>
                        <a:t/>
                      </a:r>
                      <a:endParaRPr sz="1500">
                        <a:solidFill>
                          <a:schemeClr val="lt1"/>
                        </a:solidFill>
                      </a:endParaRPr>
                    </a:p>
                    <a:p>
                      <a:pPr indent="0" lvl="0" marL="0" rtl="0" algn="l">
                        <a:lnSpc>
                          <a:spcPct val="115000"/>
                        </a:lnSpc>
                        <a:spcBef>
                          <a:spcPts val="1200"/>
                        </a:spcBef>
                        <a:spcAft>
                          <a:spcPts val="0"/>
                        </a:spcAft>
                        <a:buNone/>
                      </a:pPr>
                      <a:r>
                        <a:t/>
                      </a:r>
                      <a:endParaRPr sz="1500">
                        <a:solidFill>
                          <a:schemeClr val="lt1"/>
                        </a:solidFill>
                      </a:endParaRPr>
                    </a:p>
                    <a:p>
                      <a:pPr indent="0" lvl="0" marL="0" rtl="0" algn="l">
                        <a:lnSpc>
                          <a:spcPct val="115000"/>
                        </a:lnSpc>
                        <a:spcBef>
                          <a:spcPts val="1200"/>
                        </a:spcBef>
                        <a:spcAft>
                          <a:spcPts val="0"/>
                        </a:spcAft>
                        <a:buNone/>
                      </a:pPr>
                      <a:r>
                        <a:rPr lang="en-US" sz="1500">
                          <a:solidFill>
                            <a:schemeClr val="lt1"/>
                          </a:solidFill>
                        </a:rPr>
                        <a:t>NUWEE </a:t>
                      </a:r>
                      <a:r>
                        <a:rPr lang="en-US" sz="1500">
                          <a:solidFill>
                            <a:schemeClr val="lt1"/>
                          </a:solidFill>
                        </a:rPr>
                        <a:t>local activities</a:t>
                      </a:r>
                      <a:endParaRPr sz="1500">
                        <a:solidFill>
                          <a:schemeClr val="lt1"/>
                        </a:solidFill>
                      </a:endParaRPr>
                    </a:p>
                    <a:p>
                      <a:pPr indent="0" lvl="0" marL="0" rtl="0" algn="l">
                        <a:lnSpc>
                          <a:spcPct val="115000"/>
                        </a:lnSpc>
                        <a:spcBef>
                          <a:spcPts val="1200"/>
                        </a:spcBef>
                        <a:spcAft>
                          <a:spcPts val="1200"/>
                        </a:spcAft>
                        <a:buNone/>
                      </a:pPr>
                      <a:r>
                        <a:rPr lang="en-US" sz="1500">
                          <a:solidFill>
                            <a:schemeClr val="lt1"/>
                          </a:solidFill>
                        </a:rPr>
                        <a:t>Integration Activities</a:t>
                      </a:r>
                      <a:endParaRPr sz="1500">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US" sz="1200" u="sng">
                          <a:solidFill>
                            <a:schemeClr val="lt1"/>
                          </a:solidFill>
                          <a:hlinkClick r:id="rId5">
                            <a:extLst>
                              <a:ext uri="{A12FA001-AC4F-418D-AE19-62706E023703}">
                                <ahyp:hlinkClr val="tx"/>
                              </a:ext>
                            </a:extLst>
                          </a:hlinkClick>
                        </a:rPr>
                        <a:t>https://nuwm.edu.ua/university/ads/nov202108040842</a:t>
                      </a:r>
                      <a:r>
                        <a:rPr lang="en-US" sz="1200">
                          <a:solidFill>
                            <a:schemeClr val="lt1"/>
                          </a:solidFill>
                        </a:rPr>
                        <a:t> </a:t>
                      </a:r>
                      <a:endParaRPr sz="1200">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6">
                            <a:extLst>
                              <a:ext uri="{A12FA001-AC4F-418D-AE19-62706E023703}">
                                <ahyp:hlinkClr val="tx"/>
                              </a:ext>
                            </a:extLst>
                          </a:hlinkClick>
                        </a:rPr>
                        <a:t>https://nuwm.edu.ua/university/news/nov202010271158</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7">
                            <a:extLst>
                              <a:ext uri="{A12FA001-AC4F-418D-AE19-62706E023703}">
                                <ahyp:hlinkClr val="tx"/>
                              </a:ext>
                            </a:extLst>
                          </a:hlinkClick>
                        </a:rPr>
                        <a:t>https://www.facebook.com/permalink.php?story_fbid=1377667872431462&amp;id=471092476422344</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8">
                            <a:extLst>
                              <a:ext uri="{A12FA001-AC4F-418D-AE19-62706E023703}">
                                <ahyp:hlinkClr val="tx"/>
                              </a:ext>
                            </a:extLst>
                          </a:hlinkClick>
                        </a:rPr>
                        <a:t>https://www.facebook.com/www.nuwm.edu.ua/photos/1844192839089917/</a:t>
                      </a:r>
                      <a:endParaRPr sz="1200" u="sng">
                        <a:solidFill>
                          <a:schemeClr val="lt1"/>
                        </a:solidFill>
                      </a:endParaRPr>
                    </a:p>
                    <a:p>
                      <a:pPr indent="0" lvl="0" marL="0" rtl="0" algn="just">
                        <a:lnSpc>
                          <a:spcPct val="115000"/>
                        </a:lnSpc>
                        <a:spcBef>
                          <a:spcPts val="1200"/>
                        </a:spcBef>
                        <a:spcAft>
                          <a:spcPts val="0"/>
                        </a:spcAft>
                        <a:buNone/>
                      </a:pPr>
                      <a:r>
                        <a:rPr lang="en-US" sz="1200">
                          <a:solidFill>
                            <a:schemeClr val="lt1"/>
                          </a:solidFill>
                        </a:rPr>
                        <a:t> </a:t>
                      </a:r>
                      <a:r>
                        <a:rPr lang="en-US" sz="1200" u="sng">
                          <a:solidFill>
                            <a:schemeClr val="lt1"/>
                          </a:solidFill>
                          <a:hlinkClick r:id="rId9">
                            <a:extLst>
                              <a:ext uri="{A12FA001-AC4F-418D-AE19-62706E023703}">
                                <ahyp:hlinkClr val="tx"/>
                              </a:ext>
                            </a:extLst>
                          </a:hlinkClick>
                        </a:rPr>
                        <a:t>https://www.facebook.com/www.nuwm.edu.ua/photos/1715702348605634/</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10">
                            <a:extLst>
                              <a:ext uri="{A12FA001-AC4F-418D-AE19-62706E023703}">
                                <ahyp:hlinkClr val="tx"/>
                              </a:ext>
                            </a:extLst>
                          </a:hlinkClick>
                        </a:rPr>
                        <a:t>https://www.facebook.com/www.nuwm.edu.ua/posts/1839555926220275</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11">
                            <a:extLst>
                              <a:ext uri="{A12FA001-AC4F-418D-AE19-62706E023703}">
                                <ahyp:hlinkClr val="tx"/>
                              </a:ext>
                            </a:extLst>
                          </a:hlinkClick>
                        </a:rPr>
                        <a:t>https://www.facebook.com/www.nuwm.edu.ua/posts/1844192919089909</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12">
                            <a:extLst>
                              <a:ext uri="{A12FA001-AC4F-418D-AE19-62706E023703}">
                                <ahyp:hlinkClr val="tx"/>
                              </a:ext>
                            </a:extLst>
                          </a:hlinkClick>
                        </a:rPr>
                        <a:t>https://www.facebook.com/permalink.php?story_fbid=1567965413401706&amp;id=471092476422344</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13">
                            <a:extLst>
                              <a:ext uri="{A12FA001-AC4F-418D-AE19-62706E023703}">
                                <ahyp:hlinkClr val="tx"/>
                              </a:ext>
                            </a:extLst>
                          </a:hlinkClick>
                        </a:rPr>
                        <a:t>https://www.facebook.com/permalink.php?story_fbid=1437432859788296&amp;id=471092476422344</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14">
                            <a:extLst>
                              <a:ext uri="{A12FA001-AC4F-418D-AE19-62706E023703}">
                                <ahyp:hlinkClr val="tx"/>
                              </a:ext>
                            </a:extLst>
                          </a:hlinkClick>
                        </a:rPr>
                        <a:t>https://www.facebook.com/permalink.php?story_fbid=1546536502211264&amp;id=471092476422344</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15">
                            <a:extLst>
                              <a:ext uri="{A12FA001-AC4F-418D-AE19-62706E023703}">
                                <ahyp:hlinkClr val="tx"/>
                              </a:ext>
                            </a:extLst>
                          </a:hlinkClick>
                        </a:rPr>
                        <a:t>https://www.facebook.com/permalink.php?story_fbid=1529049550626626&amp;id=471092476422344</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16">
                            <a:extLst>
                              <a:ext uri="{A12FA001-AC4F-418D-AE19-62706E023703}">
                                <ahyp:hlinkClr val="tx"/>
                              </a:ext>
                            </a:extLst>
                          </a:hlinkClick>
                        </a:rPr>
                        <a:t>https://www.facebook.com/permalink.php?story_fbid=1529048533960061&amp;id=471092476422344</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17">
                            <a:extLst>
                              <a:ext uri="{A12FA001-AC4F-418D-AE19-62706E023703}">
                                <ahyp:hlinkClr val="tx"/>
                              </a:ext>
                            </a:extLst>
                          </a:hlinkClick>
                        </a:rPr>
                        <a:t>https://www.facebook.com/permalink.php?story_fbid=1515457311985850&amp;id=471092476422344</a:t>
                      </a:r>
                      <a:endParaRPr sz="1200" u="sng">
                        <a:solidFill>
                          <a:schemeClr val="lt1"/>
                        </a:solidFill>
                      </a:endParaRPr>
                    </a:p>
                    <a:p>
                      <a:pPr indent="0" lvl="0" marL="0" rtl="0" algn="just">
                        <a:lnSpc>
                          <a:spcPct val="115000"/>
                        </a:lnSpc>
                        <a:spcBef>
                          <a:spcPts val="1200"/>
                        </a:spcBef>
                        <a:spcAft>
                          <a:spcPts val="0"/>
                        </a:spcAft>
                        <a:buNone/>
                      </a:pPr>
                      <a:r>
                        <a:rPr lang="en-US" sz="1200" u="sng">
                          <a:solidFill>
                            <a:schemeClr val="lt1"/>
                          </a:solidFill>
                          <a:hlinkClick r:id="rId18">
                            <a:extLst>
                              <a:ext uri="{A12FA001-AC4F-418D-AE19-62706E023703}">
                                <ahyp:hlinkClr val="tx"/>
                              </a:ext>
                            </a:extLst>
                          </a:hlinkClick>
                        </a:rPr>
                        <a:t>https://www.facebook.com/permalink.php?story_fbid=1495380537326861&amp;id=471092476422344</a:t>
                      </a:r>
                      <a:endParaRPr sz="1200" u="sng">
                        <a:solidFill>
                          <a:schemeClr val="lt1"/>
                        </a:solidFill>
                      </a:endParaRPr>
                    </a:p>
                    <a:p>
                      <a:pPr indent="0" lvl="0" marL="0" rtl="0" algn="just">
                        <a:lnSpc>
                          <a:spcPct val="115000"/>
                        </a:lnSpc>
                        <a:spcBef>
                          <a:spcPts val="1200"/>
                        </a:spcBef>
                        <a:spcAft>
                          <a:spcPts val="1200"/>
                        </a:spcAft>
                        <a:buNone/>
                      </a:pPr>
                      <a:r>
                        <a:rPr lang="en-US" sz="1200" u="sng">
                          <a:solidFill>
                            <a:schemeClr val="lt1"/>
                          </a:solidFill>
                          <a:hlinkClick r:id="rId19">
                            <a:extLst>
                              <a:ext uri="{A12FA001-AC4F-418D-AE19-62706E023703}">
                                <ahyp:hlinkClr val="tx"/>
                              </a:ext>
                            </a:extLst>
                          </a:hlinkClick>
                        </a:rPr>
                        <a:t>https://www.facebook.com/permalink.php?story_fbid=1470664699798445&amp;id=471092476422344</a:t>
                      </a:r>
                      <a:endParaRPr sz="1200" u="sng">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f00672e252_0_68"/>
          <p:cNvSpPr txBox="1"/>
          <p:nvPr/>
        </p:nvSpPr>
        <p:spPr>
          <a:xfrm>
            <a:off x="2752105" y="112870"/>
            <a:ext cx="7013700" cy="7605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Dissemination. Integration activity</a:t>
            </a:r>
            <a:endParaRPr b="1" i="0" sz="28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400"/>
              <a:buFont typeface="Calibri"/>
              <a:buNone/>
            </a:pPr>
            <a:r>
              <a:t/>
            </a:r>
            <a:endParaRPr b="1" i="0" sz="14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251" name="Google Shape;251;gf00672e252_0_68"/>
          <p:cNvPicPr preferRelativeResize="0"/>
          <p:nvPr/>
        </p:nvPicPr>
        <p:blipFill rotWithShape="1">
          <a:blip r:embed="rId3">
            <a:alphaModFix/>
          </a:blip>
          <a:srcRect b="0" l="0" r="0" t="0"/>
          <a:stretch/>
        </p:blipFill>
        <p:spPr>
          <a:xfrm>
            <a:off x="9304020" y="-42042"/>
            <a:ext cx="2840039" cy="800100"/>
          </a:xfrm>
          <a:prstGeom prst="rect">
            <a:avLst/>
          </a:prstGeom>
          <a:noFill/>
          <a:ln>
            <a:noFill/>
          </a:ln>
        </p:spPr>
      </p:pic>
      <p:pic>
        <p:nvPicPr>
          <p:cNvPr id="252" name="Google Shape;252;gf00672e252_0_68"/>
          <p:cNvPicPr preferRelativeResize="0"/>
          <p:nvPr/>
        </p:nvPicPr>
        <p:blipFill rotWithShape="1">
          <a:blip r:embed="rId4">
            <a:alphaModFix/>
          </a:blip>
          <a:srcRect b="0" l="0" r="0" t="94106"/>
          <a:stretch/>
        </p:blipFill>
        <p:spPr>
          <a:xfrm>
            <a:off x="0" y="6351675"/>
            <a:ext cx="12192001" cy="546651"/>
          </a:xfrm>
          <a:prstGeom prst="rect">
            <a:avLst/>
          </a:prstGeom>
          <a:noFill/>
          <a:ln>
            <a:noFill/>
          </a:ln>
        </p:spPr>
      </p:pic>
      <p:sp>
        <p:nvSpPr>
          <p:cNvPr id="253" name="Google Shape;253;gf00672e252_0_68"/>
          <p:cNvSpPr txBox="1"/>
          <p:nvPr/>
        </p:nvSpPr>
        <p:spPr>
          <a:xfrm>
            <a:off x="590900" y="1074375"/>
            <a:ext cx="10618200" cy="475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200">
                <a:solidFill>
                  <a:srgbClr val="993300"/>
                </a:solidFill>
                <a:highlight>
                  <a:srgbClr val="EEEEEF"/>
                </a:highlight>
                <a:latin typeface="Open Sans"/>
                <a:ea typeface="Open Sans"/>
                <a:cs typeface="Open Sans"/>
                <a:sym typeface="Open Sans"/>
              </a:rPr>
              <a:t>I</a:t>
            </a:r>
            <a:r>
              <a:rPr b="1" lang="en-US" sz="2000">
                <a:solidFill>
                  <a:schemeClr val="lt1"/>
                </a:solidFill>
                <a:latin typeface="Open Sans"/>
                <a:ea typeface="Open Sans"/>
                <a:cs typeface="Open Sans"/>
                <a:sym typeface="Open Sans"/>
              </a:rPr>
              <a:t>nternational Students Activity</a:t>
            </a:r>
            <a:endParaRPr b="1" sz="2000">
              <a:solidFill>
                <a:schemeClr val="lt1"/>
              </a:solidFill>
              <a:latin typeface="Open Sans"/>
              <a:ea typeface="Open Sans"/>
              <a:cs typeface="Open Sans"/>
              <a:sym typeface="Open Sans"/>
            </a:endParaRPr>
          </a:p>
          <a:p>
            <a:pPr indent="0" lvl="0" marL="0" rtl="0" algn="l">
              <a:lnSpc>
                <a:spcPct val="115000"/>
              </a:lnSpc>
              <a:spcBef>
                <a:spcPts val="800"/>
              </a:spcBef>
              <a:spcAft>
                <a:spcPts val="0"/>
              </a:spcAft>
              <a:buNone/>
            </a:pPr>
            <a:r>
              <a:rPr b="1" lang="en-US" sz="2000" u="sng">
                <a:solidFill>
                  <a:schemeClr val="lt1"/>
                </a:solidFill>
                <a:latin typeface="Open Sans"/>
                <a:ea typeface="Open Sans"/>
                <a:cs typeface="Open Sans"/>
                <a:sym typeface="Open Sans"/>
              </a:rPr>
              <a:t>Centre for International Cooperation and Education (CICE) official Youtube channel</a:t>
            </a:r>
            <a:endParaRPr b="1" sz="2000" u="sng">
              <a:solidFill>
                <a:schemeClr val="lt1"/>
              </a:solidFill>
              <a:latin typeface="Open Sans"/>
              <a:ea typeface="Open Sans"/>
              <a:cs typeface="Open Sans"/>
              <a:sym typeface="Open Sans"/>
            </a:endParaRPr>
          </a:p>
          <a:p>
            <a:pPr indent="0" lvl="0" marL="0" rtl="0" algn="l">
              <a:lnSpc>
                <a:spcPct val="115000"/>
              </a:lnSpc>
              <a:spcBef>
                <a:spcPts val="800"/>
              </a:spcBef>
              <a:spcAft>
                <a:spcPts val="0"/>
              </a:spcAft>
              <a:buNone/>
            </a:pPr>
            <a:r>
              <a:rPr b="1" lang="en-US" sz="2000">
                <a:solidFill>
                  <a:schemeClr val="lt1"/>
                </a:solidFill>
                <a:uFill>
                  <a:noFill/>
                </a:uFill>
                <a:latin typeface="Open Sans"/>
                <a:ea typeface="Open Sans"/>
                <a:cs typeface="Open Sans"/>
                <a:sym typeface="Open Sans"/>
                <a:hlinkClick r:id="rId5">
                  <a:extLst>
                    <a:ext uri="{A12FA001-AC4F-418D-AE19-62706E023703}">
                      <ahyp:hlinkClr val="tx"/>
                    </a:ext>
                  </a:extLst>
                </a:hlinkClick>
              </a:rPr>
              <a:t>https://www.youtube.com/watch?v=SN8dXwUGeXw</a:t>
            </a:r>
            <a:r>
              <a:rPr b="1" lang="en-US" sz="2000" u="sng">
                <a:solidFill>
                  <a:schemeClr val="lt1"/>
                </a:solidFill>
                <a:latin typeface="Open Sans"/>
                <a:ea typeface="Open Sans"/>
                <a:cs typeface="Open Sans"/>
                <a:sym typeface="Open Sans"/>
              </a:rPr>
              <a:t> </a:t>
            </a:r>
            <a:r>
              <a:rPr b="1" lang="en-US" sz="2000">
                <a:solidFill>
                  <a:schemeClr val="lt1"/>
                </a:solidFill>
                <a:latin typeface="Open Sans"/>
                <a:ea typeface="Open Sans"/>
                <a:cs typeface="Open Sans"/>
                <a:sym typeface="Open Sans"/>
              </a:rPr>
              <a:t>World Laughter Day in NUWEE</a:t>
            </a:r>
            <a:endParaRPr b="1" sz="2000">
              <a:solidFill>
                <a:schemeClr val="lt1"/>
              </a:solidFill>
              <a:latin typeface="Open Sans"/>
              <a:ea typeface="Open Sans"/>
              <a:cs typeface="Open Sans"/>
              <a:sym typeface="Open Sans"/>
            </a:endParaRPr>
          </a:p>
          <a:p>
            <a:pPr indent="0" lvl="0" marL="0" rtl="0" algn="l">
              <a:lnSpc>
                <a:spcPct val="115000"/>
              </a:lnSpc>
              <a:spcBef>
                <a:spcPts val="800"/>
              </a:spcBef>
              <a:spcAft>
                <a:spcPts val="0"/>
              </a:spcAft>
              <a:buNone/>
            </a:pPr>
            <a:r>
              <a:rPr b="1" lang="en-US" sz="2000">
                <a:solidFill>
                  <a:schemeClr val="lt1"/>
                </a:solidFill>
                <a:uFill>
                  <a:noFill/>
                </a:uFill>
                <a:latin typeface="Open Sans"/>
                <a:ea typeface="Open Sans"/>
                <a:cs typeface="Open Sans"/>
                <a:sym typeface="Open Sans"/>
                <a:hlinkClick r:id="rId6">
                  <a:extLst>
                    <a:ext uri="{A12FA001-AC4F-418D-AE19-62706E023703}">
                      <ahyp:hlinkClr val="tx"/>
                    </a:ext>
                  </a:extLst>
                </a:hlinkClick>
              </a:rPr>
              <a:t>https://www.youtube.com/watch?v=JGkpDhnxGqM</a:t>
            </a:r>
            <a:r>
              <a:rPr b="1" lang="en-US" sz="2000">
                <a:solidFill>
                  <a:schemeClr val="lt1"/>
                </a:solidFill>
                <a:latin typeface="Open Sans"/>
                <a:ea typeface="Open Sans"/>
                <a:cs typeface="Open Sans"/>
                <a:sym typeface="Open Sans"/>
              </a:rPr>
              <a:t> Taras Shevchenko Day in NUWEE</a:t>
            </a:r>
            <a:endParaRPr b="1" sz="2000">
              <a:solidFill>
                <a:schemeClr val="lt1"/>
              </a:solidFill>
              <a:latin typeface="Open Sans"/>
              <a:ea typeface="Open Sans"/>
              <a:cs typeface="Open Sans"/>
              <a:sym typeface="Open Sans"/>
            </a:endParaRPr>
          </a:p>
          <a:p>
            <a:pPr indent="0" lvl="0" marL="0" rtl="0" algn="l">
              <a:lnSpc>
                <a:spcPct val="115000"/>
              </a:lnSpc>
              <a:spcBef>
                <a:spcPts val="800"/>
              </a:spcBef>
              <a:spcAft>
                <a:spcPts val="0"/>
              </a:spcAft>
              <a:buNone/>
            </a:pPr>
            <a:r>
              <a:rPr b="1" lang="en-US" sz="2000">
                <a:solidFill>
                  <a:schemeClr val="lt1"/>
                </a:solidFill>
                <a:uFill>
                  <a:noFill/>
                </a:uFill>
                <a:latin typeface="Open Sans"/>
                <a:ea typeface="Open Sans"/>
                <a:cs typeface="Open Sans"/>
                <a:sym typeface="Open Sans"/>
                <a:hlinkClick r:id="rId7">
                  <a:extLst>
                    <a:ext uri="{A12FA001-AC4F-418D-AE19-62706E023703}">
                      <ahyp:hlinkClr val="tx"/>
                    </a:ext>
                  </a:extLst>
                </a:hlinkClick>
              </a:rPr>
              <a:t>https://www.youtube.com/watch?v=FjyknCzGdjM</a:t>
            </a:r>
            <a:r>
              <a:rPr b="1" lang="en-US" sz="2000">
                <a:solidFill>
                  <a:schemeClr val="lt1"/>
                </a:solidFill>
                <a:latin typeface="Open Sans"/>
                <a:ea typeface="Open Sans"/>
                <a:cs typeface="Open Sans"/>
                <a:sym typeface="Open Sans"/>
              </a:rPr>
              <a:t> Saint Valentine's Day in NUWEE</a:t>
            </a:r>
            <a:endParaRPr b="1" sz="2000">
              <a:solidFill>
                <a:schemeClr val="lt1"/>
              </a:solidFill>
              <a:latin typeface="Open Sans"/>
              <a:ea typeface="Open Sans"/>
              <a:cs typeface="Open Sans"/>
              <a:sym typeface="Open Sans"/>
            </a:endParaRPr>
          </a:p>
          <a:p>
            <a:pPr indent="0" lvl="0" marL="0" rtl="0" algn="l">
              <a:lnSpc>
                <a:spcPct val="115000"/>
              </a:lnSpc>
              <a:spcBef>
                <a:spcPts val="800"/>
              </a:spcBef>
              <a:spcAft>
                <a:spcPts val="0"/>
              </a:spcAft>
              <a:buNone/>
            </a:pPr>
            <a:r>
              <a:rPr b="1" lang="en-US" sz="2000">
                <a:solidFill>
                  <a:schemeClr val="lt1"/>
                </a:solidFill>
                <a:uFill>
                  <a:noFill/>
                </a:uFill>
                <a:latin typeface="Open Sans"/>
                <a:ea typeface="Open Sans"/>
                <a:cs typeface="Open Sans"/>
                <a:sym typeface="Open Sans"/>
                <a:hlinkClick r:id="rId8">
                  <a:extLst>
                    <a:ext uri="{A12FA001-AC4F-418D-AE19-62706E023703}">
                      <ahyp:hlinkClr val="tx"/>
                    </a:ext>
                  </a:extLst>
                </a:hlinkClick>
              </a:rPr>
              <a:t>https://www.youtube.com/watch?v=h2TJoErD9WU</a:t>
            </a:r>
            <a:r>
              <a:rPr b="1" lang="en-US" sz="2000">
                <a:solidFill>
                  <a:schemeClr val="lt1"/>
                </a:solidFill>
                <a:latin typeface="Open Sans"/>
                <a:ea typeface="Open Sans"/>
                <a:cs typeface="Open Sans"/>
                <a:sym typeface="Open Sans"/>
              </a:rPr>
              <a:t> Europe Day in NUWEE</a:t>
            </a:r>
            <a:endParaRPr b="1" sz="2000">
              <a:solidFill>
                <a:schemeClr val="lt1"/>
              </a:solidFill>
              <a:latin typeface="Open Sans"/>
              <a:ea typeface="Open Sans"/>
              <a:cs typeface="Open Sans"/>
              <a:sym typeface="Open Sans"/>
            </a:endParaRPr>
          </a:p>
          <a:p>
            <a:pPr indent="0" lvl="0" marL="0" rtl="0" algn="l">
              <a:lnSpc>
                <a:spcPct val="115000"/>
              </a:lnSpc>
              <a:spcBef>
                <a:spcPts val="800"/>
              </a:spcBef>
              <a:spcAft>
                <a:spcPts val="0"/>
              </a:spcAft>
              <a:buNone/>
            </a:pPr>
            <a:r>
              <a:rPr b="1" lang="en-US" sz="2000">
                <a:solidFill>
                  <a:schemeClr val="lt1"/>
                </a:solidFill>
                <a:uFill>
                  <a:noFill/>
                </a:uFill>
                <a:latin typeface="Open Sans"/>
                <a:ea typeface="Open Sans"/>
                <a:cs typeface="Open Sans"/>
                <a:sym typeface="Open Sans"/>
                <a:hlinkClick r:id="rId9">
                  <a:extLst>
                    <a:ext uri="{A12FA001-AC4F-418D-AE19-62706E023703}">
                      <ahyp:hlinkClr val="tx"/>
                    </a:ext>
                  </a:extLst>
                </a:hlinkClick>
              </a:rPr>
              <a:t>https://www.youtube.com/watch?v=VHjt27vE4Kk</a:t>
            </a:r>
            <a:r>
              <a:rPr b="1" lang="en-US" sz="2000">
                <a:solidFill>
                  <a:schemeClr val="lt1"/>
                </a:solidFill>
                <a:latin typeface="Open Sans"/>
                <a:ea typeface="Open Sans"/>
                <a:cs typeface="Open Sans"/>
                <a:sym typeface="Open Sans"/>
              </a:rPr>
              <a:t> Merry Christmas 2021</a:t>
            </a:r>
            <a:endParaRPr b="1" sz="2000">
              <a:solidFill>
                <a:schemeClr val="lt1"/>
              </a:solidFill>
              <a:latin typeface="Open Sans"/>
              <a:ea typeface="Open Sans"/>
              <a:cs typeface="Open Sans"/>
              <a:sym typeface="Open Sans"/>
            </a:endParaRPr>
          </a:p>
          <a:p>
            <a:pPr indent="0" lvl="0" marL="0" rtl="0" algn="l">
              <a:lnSpc>
                <a:spcPct val="115000"/>
              </a:lnSpc>
              <a:spcBef>
                <a:spcPts val="800"/>
              </a:spcBef>
              <a:spcAft>
                <a:spcPts val="800"/>
              </a:spcAft>
              <a:buNone/>
            </a:pPr>
            <a:r>
              <a:rPr b="1" lang="en-US" sz="2000">
                <a:solidFill>
                  <a:schemeClr val="lt1"/>
                </a:solidFill>
                <a:uFill>
                  <a:noFill/>
                </a:uFill>
                <a:latin typeface="Open Sans"/>
                <a:ea typeface="Open Sans"/>
                <a:cs typeface="Open Sans"/>
                <a:sym typeface="Open Sans"/>
                <a:hlinkClick r:id="rId10">
                  <a:extLst>
                    <a:ext uri="{A12FA001-AC4F-418D-AE19-62706E023703}">
                      <ahyp:hlinkClr val="tx"/>
                    </a:ext>
                  </a:extLst>
                </a:hlinkClick>
              </a:rPr>
              <a:t>https://www.youtube.com/watch?v=L0BM-o3Xx7s</a:t>
            </a:r>
            <a:r>
              <a:rPr b="1" lang="en-US" sz="2000">
                <a:solidFill>
                  <a:schemeClr val="lt1"/>
                </a:solidFill>
                <a:latin typeface="Open Sans"/>
                <a:ea typeface="Open Sans"/>
                <a:cs typeface="Open Sans"/>
                <a:sym typeface="Open Sans"/>
              </a:rPr>
              <a:t> Happy New Year 2021</a:t>
            </a:r>
            <a:endParaRPr b="1" sz="2000">
              <a:solidFill>
                <a:schemeClr val="lt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p8"/>
          <p:cNvGrpSpPr/>
          <p:nvPr/>
        </p:nvGrpSpPr>
        <p:grpSpPr>
          <a:xfrm>
            <a:off x="-1074080" y="88025"/>
            <a:ext cx="11952287" cy="5475289"/>
            <a:chOff x="245612" y="127451"/>
            <a:chExt cx="11952894" cy="5475506"/>
          </a:xfrm>
        </p:grpSpPr>
        <p:sp>
          <p:nvSpPr>
            <p:cNvPr id="260" name="Google Shape;260;p8"/>
            <p:cNvSpPr txBox="1"/>
            <p:nvPr/>
          </p:nvSpPr>
          <p:spPr>
            <a:xfrm>
              <a:off x="3757340" y="127451"/>
              <a:ext cx="8441166" cy="76203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i="0" sz="2000" u="none" cap="none" strike="noStrike">
                <a:solidFill>
                  <a:schemeClr val="lt1"/>
                </a:solidFill>
                <a:latin typeface="Calibri"/>
                <a:ea typeface="Calibri"/>
                <a:cs typeface="Calibri"/>
                <a:sym typeface="Calibri"/>
              </a:endParaRPr>
            </a:p>
          </p:txBody>
        </p:sp>
        <p:sp>
          <p:nvSpPr>
            <p:cNvPr id="261" name="Google Shape;261;p8"/>
            <p:cNvSpPr txBox="1"/>
            <p:nvPr/>
          </p:nvSpPr>
          <p:spPr>
            <a:xfrm>
              <a:off x="4211388" y="927583"/>
              <a:ext cx="3397423" cy="66042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Calibri"/>
                <a:buNone/>
              </a:pPr>
              <a:r>
                <a:t/>
              </a:r>
              <a:endParaRPr b="1" i="0" sz="2000" u="none" cap="none" strike="noStrike">
                <a:solidFill>
                  <a:srgbClr val="FFC000"/>
                </a:solidFill>
                <a:latin typeface="Arial"/>
                <a:ea typeface="Arial"/>
                <a:cs typeface="Arial"/>
                <a:sym typeface="Arial"/>
              </a:endParaRPr>
            </a:p>
          </p:txBody>
        </p:sp>
        <p:sp>
          <p:nvSpPr>
            <p:cNvPr id="262" name="Google Shape;262;p8"/>
            <p:cNvSpPr txBox="1"/>
            <p:nvPr/>
          </p:nvSpPr>
          <p:spPr>
            <a:xfrm>
              <a:off x="245612" y="1703902"/>
              <a:ext cx="3329156" cy="3899055"/>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263" name="Google Shape;263;p8"/>
          <p:cNvSpPr txBox="1"/>
          <p:nvPr/>
        </p:nvSpPr>
        <p:spPr>
          <a:xfrm>
            <a:off x="120105" y="879816"/>
            <a:ext cx="12125653" cy="427513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767171"/>
              </a:buClr>
              <a:buSzPts val="1400"/>
              <a:buFont typeface="Arial"/>
              <a:buNone/>
            </a:pPr>
            <a:r>
              <a:rPr b="1" i="0" lang="en-US" sz="1400" u="none" cap="none" strike="noStrike">
                <a:solidFill>
                  <a:schemeClr val="lt1"/>
                </a:solidFill>
                <a:latin typeface="Arial"/>
                <a:ea typeface="Arial"/>
                <a:cs typeface="Arial"/>
                <a:sym typeface="Arial"/>
              </a:rPr>
              <a:t>The Course chapter </a:t>
            </a:r>
            <a:r>
              <a:rPr b="1" i="0" lang="en-US" sz="1400" u="none" cap="none" strike="noStrike">
                <a:solidFill>
                  <a:schemeClr val="lt1"/>
                </a:solidFill>
                <a:latin typeface="Calibri"/>
                <a:ea typeface="Calibri"/>
                <a:cs typeface="Calibri"/>
                <a:sym typeface="Calibri"/>
              </a:rPr>
              <a:t>“</a:t>
            </a:r>
            <a:r>
              <a:rPr b="1" i="0" lang="en-US" sz="1400" u="none" cap="none" strike="noStrike">
                <a:solidFill>
                  <a:schemeClr val="lt1"/>
                </a:solidFill>
                <a:latin typeface="Arial"/>
                <a:ea typeface="Arial"/>
                <a:cs typeface="Arial"/>
                <a:sym typeface="Arial"/>
              </a:rPr>
              <a:t>SYSTEM OF HIGHER EDUCATION IN UKRAINE AND LEGALIZATION OF EDUCATIONAL DOCUMENTS" (prof. Nikitenko D.V., Lysiuk S.A.) has been developed. The running task is designing and producing video lectures.</a:t>
            </a:r>
            <a:endParaRPr b="1" i="0" sz="1400" u="none" cap="none" strike="noStrike">
              <a:solidFill>
                <a:schemeClr val="lt1"/>
              </a:solidFill>
              <a:latin typeface="Arial"/>
              <a:ea typeface="Arial"/>
              <a:cs typeface="Arial"/>
              <a:sym typeface="Arial"/>
            </a:endParaRPr>
          </a:p>
          <a:p>
            <a:pPr indent="-88900" lvl="0" marL="0" marR="0" rtl="0" algn="just">
              <a:spcBef>
                <a:spcPts val="500"/>
              </a:spcBef>
              <a:spcAft>
                <a:spcPts val="0"/>
              </a:spcAft>
              <a:buClr>
                <a:srgbClr val="767171"/>
              </a:buClr>
              <a:buSzPts val="1400"/>
              <a:buFont typeface="Arial"/>
              <a:buChar char="•"/>
            </a:pPr>
            <a:r>
              <a:rPr b="0" i="0" lang="en-US" sz="1400" u="none" cap="none" strike="noStrike">
                <a:solidFill>
                  <a:schemeClr val="lt1"/>
                </a:solidFill>
                <a:latin typeface="Calibri"/>
                <a:ea typeface="Calibri"/>
                <a:cs typeface="Calibri"/>
                <a:sym typeface="Calibri"/>
              </a:rPr>
              <a:t>Additional goal: modernization of the educational program in the specialty 076 " Business, Trade and Exchange Activities“ (language of training is English), based on Bologna principles:  European Standards and Recommendations on Quality Assurance in the European Higher Education Area, European Network for Quality Assurance in Higher Education (ENQA), European Network of National Academic Recognition and Mobility Centers (ENIC), Network of National Academic Recognition Information Centers (NARIC), European Quality Assurance Register ( EQAR), etc., as well as lifelong learning tools.</a:t>
            </a:r>
            <a:endParaRPr b="0" i="0" sz="1400" u="none" cap="none" strike="noStrike">
              <a:solidFill>
                <a:schemeClr val="lt1"/>
              </a:solidFill>
              <a:latin typeface="Calibri"/>
              <a:ea typeface="Calibri"/>
              <a:cs typeface="Calibri"/>
              <a:sym typeface="Calibri"/>
            </a:endParaRPr>
          </a:p>
          <a:p>
            <a:pPr indent="0" lvl="0" marL="0" marR="0" rtl="0" algn="just">
              <a:spcBef>
                <a:spcPts val="50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just">
              <a:spcBef>
                <a:spcPts val="50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just">
              <a:spcBef>
                <a:spcPts val="50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just">
              <a:spcBef>
                <a:spcPts val="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64" name="Google Shape;264;p8"/>
          <p:cNvGrpSpPr/>
          <p:nvPr/>
        </p:nvGrpSpPr>
        <p:grpSpPr>
          <a:xfrm>
            <a:off x="239713" y="84063"/>
            <a:ext cx="10426516" cy="5391226"/>
            <a:chOff x="245612" y="211517"/>
            <a:chExt cx="10427046" cy="5391440"/>
          </a:xfrm>
        </p:grpSpPr>
        <p:sp>
          <p:nvSpPr>
            <p:cNvPr id="265" name="Google Shape;265;p8"/>
            <p:cNvSpPr txBox="1"/>
            <p:nvPr/>
          </p:nvSpPr>
          <p:spPr>
            <a:xfrm>
              <a:off x="2231492" y="211517"/>
              <a:ext cx="8441166" cy="76203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PROJECT IMPLEMENTATION </a:t>
              </a:r>
              <a:endParaRPr b="1" i="0" sz="19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ADAPTATION COURSE DEVELOPMENT</a:t>
              </a:r>
              <a:r>
                <a:rPr b="0" i="0" lang="en-US" sz="1900" u="none" cap="none" strike="noStrike">
                  <a:solidFill>
                    <a:schemeClr val="lt1"/>
                  </a:solidFill>
                  <a:latin typeface="Arial"/>
                  <a:ea typeface="Arial"/>
                  <a:cs typeface="Arial"/>
                  <a:sym typeface="Arial"/>
                </a:rPr>
                <a:t> </a:t>
              </a:r>
              <a:r>
                <a:rPr b="1" i="0" lang="en-US" sz="1900" u="none" cap="none" strike="noStrike">
                  <a:solidFill>
                    <a:schemeClr val="lt1"/>
                  </a:solidFill>
                  <a:latin typeface="Arial"/>
                  <a:ea typeface="Arial"/>
                  <a:cs typeface="Arial"/>
                  <a:sym typeface="Arial"/>
                </a:rPr>
                <a:t>FOR IS</a:t>
              </a:r>
              <a:endParaRPr b="0" i="0" sz="1900" u="none" cap="none" strike="noStrike">
                <a:solidFill>
                  <a:schemeClr val="lt1"/>
                </a:solidFill>
                <a:latin typeface="Arial"/>
                <a:ea typeface="Arial"/>
                <a:cs typeface="Arial"/>
                <a:sym typeface="Arial"/>
              </a:endParaRPr>
            </a:p>
          </p:txBody>
        </p:sp>
        <p:sp>
          <p:nvSpPr>
            <p:cNvPr id="266" name="Google Shape;266;p8"/>
            <p:cNvSpPr txBox="1"/>
            <p:nvPr/>
          </p:nvSpPr>
          <p:spPr>
            <a:xfrm>
              <a:off x="245612" y="1703902"/>
              <a:ext cx="3329156" cy="3899055"/>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2200"/>
                <a:buFont typeface="Arial"/>
                <a:buNone/>
              </a:pPr>
              <a:r>
                <a:t/>
              </a:r>
              <a:endParaRPr b="0" i="0" sz="2200" u="none" cap="none" strike="noStrike">
                <a:solidFill>
                  <a:schemeClr val="lt1"/>
                </a:solidFill>
                <a:latin typeface="Calibri"/>
                <a:ea typeface="Calibri"/>
                <a:cs typeface="Calibri"/>
                <a:sym typeface="Calibri"/>
              </a:endParaRPr>
            </a:p>
          </p:txBody>
        </p:sp>
      </p:grpSp>
      <p:pic>
        <p:nvPicPr>
          <p:cNvPr id="267" name="Google Shape;267;p8"/>
          <p:cNvPicPr preferRelativeResize="0"/>
          <p:nvPr/>
        </p:nvPicPr>
        <p:blipFill rotWithShape="1">
          <a:blip r:embed="rId3">
            <a:alphaModFix/>
          </a:blip>
          <a:srcRect b="0" l="0" r="0" t="94106"/>
          <a:stretch/>
        </p:blipFill>
        <p:spPr>
          <a:xfrm>
            <a:off x="0" y="6351675"/>
            <a:ext cx="12192001" cy="546652"/>
          </a:xfrm>
          <a:prstGeom prst="rect">
            <a:avLst/>
          </a:prstGeom>
          <a:noFill/>
          <a:ln>
            <a:noFill/>
          </a:ln>
        </p:spPr>
      </p:pic>
      <p:pic>
        <p:nvPicPr>
          <p:cNvPr id="268" name="Google Shape;268;p8"/>
          <p:cNvPicPr preferRelativeResize="0"/>
          <p:nvPr/>
        </p:nvPicPr>
        <p:blipFill rotWithShape="1">
          <a:blip r:embed="rId4">
            <a:alphaModFix/>
          </a:blip>
          <a:srcRect b="0" l="0" r="0" t="0"/>
          <a:stretch/>
        </p:blipFill>
        <p:spPr>
          <a:xfrm>
            <a:off x="239713" y="2572798"/>
            <a:ext cx="3913635" cy="3729860"/>
          </a:xfrm>
          <a:prstGeom prst="rect">
            <a:avLst/>
          </a:prstGeom>
          <a:noFill/>
          <a:ln>
            <a:noFill/>
          </a:ln>
        </p:spPr>
      </p:pic>
      <p:pic>
        <p:nvPicPr>
          <p:cNvPr id="269" name="Google Shape;269;p8"/>
          <p:cNvPicPr preferRelativeResize="0"/>
          <p:nvPr/>
        </p:nvPicPr>
        <p:blipFill rotWithShape="1">
          <a:blip r:embed="rId5">
            <a:alphaModFix/>
          </a:blip>
          <a:srcRect b="0" l="0" r="0" t="0"/>
          <a:stretch/>
        </p:blipFill>
        <p:spPr>
          <a:xfrm>
            <a:off x="4394234" y="2572983"/>
            <a:ext cx="3577397" cy="3729861"/>
          </a:xfrm>
          <a:prstGeom prst="rect">
            <a:avLst/>
          </a:prstGeom>
          <a:noFill/>
          <a:ln>
            <a:noFill/>
          </a:ln>
        </p:spPr>
      </p:pic>
      <p:pic>
        <p:nvPicPr>
          <p:cNvPr id="270" name="Google Shape;270;p8"/>
          <p:cNvPicPr preferRelativeResize="0"/>
          <p:nvPr/>
        </p:nvPicPr>
        <p:blipFill rotWithShape="1">
          <a:blip r:embed="rId6">
            <a:alphaModFix/>
          </a:blip>
          <a:srcRect b="0" l="0" r="0" t="0"/>
          <a:stretch/>
        </p:blipFill>
        <p:spPr>
          <a:xfrm>
            <a:off x="8263380" y="2580573"/>
            <a:ext cx="3451090" cy="3714311"/>
          </a:xfrm>
          <a:prstGeom prst="rect">
            <a:avLst/>
          </a:prstGeom>
          <a:noFill/>
          <a:ln>
            <a:noFill/>
          </a:ln>
        </p:spPr>
      </p:pic>
      <p:pic>
        <p:nvPicPr>
          <p:cNvPr descr="C:\Documents and Settings\user\Рабочий стол\Nuwee copy_white.png" id="271" name="Google Shape;271;p8"/>
          <p:cNvPicPr preferRelativeResize="0"/>
          <p:nvPr/>
        </p:nvPicPr>
        <p:blipFill rotWithShape="1">
          <a:blip r:embed="rId7">
            <a:alphaModFix/>
          </a:blip>
          <a:srcRect b="0" l="0" r="0" t="0"/>
          <a:stretch/>
        </p:blipFill>
        <p:spPr>
          <a:xfrm>
            <a:off x="9252019" y="-31683"/>
            <a:ext cx="2840038" cy="80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9"/>
          <p:cNvSpPr txBox="1"/>
          <p:nvPr/>
        </p:nvSpPr>
        <p:spPr>
          <a:xfrm>
            <a:off x="2437470" y="88025"/>
            <a:ext cx="8440737"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i="0" sz="2000" u="none" cap="none" strike="noStrike">
              <a:solidFill>
                <a:schemeClr val="lt1"/>
              </a:solidFill>
              <a:latin typeface="Calibri"/>
              <a:ea typeface="Calibri"/>
              <a:cs typeface="Calibri"/>
              <a:sym typeface="Calibri"/>
            </a:endParaRPr>
          </a:p>
        </p:txBody>
      </p:sp>
      <p:sp>
        <p:nvSpPr>
          <p:cNvPr id="278" name="Google Shape;278;p9"/>
          <p:cNvSpPr txBox="1"/>
          <p:nvPr/>
        </p:nvSpPr>
        <p:spPr>
          <a:xfrm>
            <a:off x="2891495" y="888125"/>
            <a:ext cx="3397250" cy="660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Calibri"/>
              <a:buNone/>
            </a:pPr>
            <a:r>
              <a:t/>
            </a:r>
            <a:endParaRPr b="1" i="0" sz="2000" u="none" cap="none" strike="noStrike">
              <a:solidFill>
                <a:srgbClr val="FFC000"/>
              </a:solidFill>
              <a:latin typeface="Arial"/>
              <a:ea typeface="Arial"/>
              <a:cs typeface="Arial"/>
              <a:sym typeface="Arial"/>
            </a:endParaRPr>
          </a:p>
        </p:txBody>
      </p:sp>
      <p:sp>
        <p:nvSpPr>
          <p:cNvPr id="279" name="Google Shape;279;p9"/>
          <p:cNvSpPr txBox="1"/>
          <p:nvPr/>
        </p:nvSpPr>
        <p:spPr>
          <a:xfrm>
            <a:off x="-1074080" y="1664414"/>
            <a:ext cx="3328987" cy="3898900"/>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0" name="Google Shape;280;p9"/>
          <p:cNvSpPr txBox="1"/>
          <p:nvPr/>
        </p:nvSpPr>
        <p:spPr>
          <a:xfrm>
            <a:off x="110023" y="855281"/>
            <a:ext cx="11982033" cy="5467897"/>
          </a:xfrm>
          <a:prstGeom prst="rect">
            <a:avLst/>
          </a:prstGeom>
          <a:noFill/>
          <a:ln>
            <a:noFill/>
          </a:ln>
        </p:spPr>
        <p:txBody>
          <a:bodyPr anchorCtr="0" anchor="t" bIns="45700" lIns="91425" spcFirstLastPara="1" rIns="91425" wrap="square" tIns="45700">
            <a:noAutofit/>
          </a:bodyPr>
          <a:lstStyle/>
          <a:p>
            <a:pPr indent="-101600" lvl="0" marL="0" marR="0" rtl="0" algn="just">
              <a:spcBef>
                <a:spcPts val="0"/>
              </a:spcBef>
              <a:spcAft>
                <a:spcPts val="0"/>
              </a:spcAft>
              <a:buClr>
                <a:srgbClr val="767171"/>
              </a:buClr>
              <a:buSzPts val="1600"/>
              <a:buFont typeface="Arial"/>
              <a:buChar char="•"/>
            </a:pPr>
            <a:r>
              <a:rPr b="0" i="0" lang="en-US" sz="1600" u="none" cap="none" strike="noStrike">
                <a:solidFill>
                  <a:schemeClr val="lt1"/>
                </a:solidFill>
                <a:latin typeface="Calibri"/>
                <a:ea typeface="Calibri"/>
                <a:cs typeface="Calibri"/>
                <a:sym typeface="Calibri"/>
              </a:rPr>
              <a:t>The content of the Roadmap that includes all aspects of IS integration and adaptation is developed, data and information was collected and analyzed. Guidelines and useful information are prepared.   </a:t>
            </a:r>
            <a:endParaRPr/>
          </a:p>
          <a:p>
            <a:pPr indent="-101600" lvl="0" marL="0"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Calibri"/>
                <a:ea typeface="Calibri"/>
                <a:cs typeface="Calibri"/>
                <a:sym typeface="Calibri"/>
              </a:rPr>
              <a:t>  Design of Roadmap for IS and its adoption is in progress. </a:t>
            </a:r>
            <a:endParaRPr b="0" i="0" sz="1600" u="none" cap="none" strike="noStrike">
              <a:solidFill>
                <a:schemeClr val="lt1"/>
              </a:solidFill>
              <a:latin typeface="Calibri"/>
              <a:ea typeface="Calibri"/>
              <a:cs typeface="Calibri"/>
              <a:sym typeface="Calibri"/>
            </a:endParaRPr>
          </a:p>
          <a:p>
            <a:pPr indent="0" lvl="0" marL="0" marR="0" rtl="0" algn="just">
              <a:spcBef>
                <a:spcPts val="50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just">
              <a:spcBef>
                <a:spcPts val="50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81" name="Google Shape;281;p9"/>
          <p:cNvGrpSpPr/>
          <p:nvPr/>
        </p:nvGrpSpPr>
        <p:grpSpPr>
          <a:xfrm>
            <a:off x="239713" y="84063"/>
            <a:ext cx="10426516" cy="5391226"/>
            <a:chOff x="245612" y="211517"/>
            <a:chExt cx="10427046" cy="5391440"/>
          </a:xfrm>
        </p:grpSpPr>
        <p:sp>
          <p:nvSpPr>
            <p:cNvPr id="282" name="Google Shape;282;p9"/>
            <p:cNvSpPr txBox="1"/>
            <p:nvPr/>
          </p:nvSpPr>
          <p:spPr>
            <a:xfrm>
              <a:off x="2231492" y="211517"/>
              <a:ext cx="8441166" cy="76203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PROJECT IMPLEMENTATION </a:t>
              </a:r>
              <a:endParaRPr b="1" i="0" sz="19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ROADMAP DEVELOPMENT</a:t>
              </a:r>
              <a:r>
                <a:rPr b="0" i="0" lang="en-US" sz="1900" u="none" cap="none" strike="noStrike">
                  <a:solidFill>
                    <a:schemeClr val="lt1"/>
                  </a:solidFill>
                  <a:latin typeface="Arial"/>
                  <a:ea typeface="Arial"/>
                  <a:cs typeface="Arial"/>
                  <a:sym typeface="Arial"/>
                </a:rPr>
                <a:t> </a:t>
              </a:r>
              <a:r>
                <a:rPr b="1" i="0" lang="en-US" sz="1900" u="none" cap="none" strike="noStrike">
                  <a:solidFill>
                    <a:schemeClr val="lt1"/>
                  </a:solidFill>
                  <a:latin typeface="Arial"/>
                  <a:ea typeface="Arial"/>
                  <a:cs typeface="Arial"/>
                  <a:sym typeface="Arial"/>
                </a:rPr>
                <a:t>FOR IS</a:t>
              </a:r>
              <a:endParaRPr b="0" i="0" sz="1900" u="none" cap="none" strike="noStrike">
                <a:solidFill>
                  <a:schemeClr val="lt1"/>
                </a:solidFill>
                <a:latin typeface="Arial"/>
                <a:ea typeface="Arial"/>
                <a:cs typeface="Arial"/>
                <a:sym typeface="Arial"/>
              </a:endParaRPr>
            </a:p>
          </p:txBody>
        </p:sp>
        <p:sp>
          <p:nvSpPr>
            <p:cNvPr id="283" name="Google Shape;283;p9"/>
            <p:cNvSpPr txBox="1"/>
            <p:nvPr/>
          </p:nvSpPr>
          <p:spPr>
            <a:xfrm>
              <a:off x="245612" y="1703902"/>
              <a:ext cx="3329156" cy="3899055"/>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2200"/>
                <a:buFont typeface="Arial"/>
                <a:buNone/>
              </a:pPr>
              <a:r>
                <a:t/>
              </a:r>
              <a:endParaRPr b="0" i="0" sz="2200" u="none" cap="none" strike="noStrike">
                <a:solidFill>
                  <a:schemeClr val="lt1"/>
                </a:solidFill>
                <a:latin typeface="Calibri"/>
                <a:ea typeface="Calibri"/>
                <a:cs typeface="Calibri"/>
                <a:sym typeface="Calibri"/>
              </a:endParaRPr>
            </a:p>
          </p:txBody>
        </p:sp>
      </p:grpSp>
      <p:pic>
        <p:nvPicPr>
          <p:cNvPr id="284" name="Google Shape;284;p9"/>
          <p:cNvPicPr preferRelativeResize="0"/>
          <p:nvPr/>
        </p:nvPicPr>
        <p:blipFill rotWithShape="1">
          <a:blip r:embed="rId3">
            <a:alphaModFix/>
          </a:blip>
          <a:srcRect b="0" l="0" r="0" t="94106"/>
          <a:stretch/>
        </p:blipFill>
        <p:spPr>
          <a:xfrm>
            <a:off x="0" y="6351675"/>
            <a:ext cx="12192001" cy="546652"/>
          </a:xfrm>
          <a:prstGeom prst="rect">
            <a:avLst/>
          </a:prstGeom>
          <a:noFill/>
          <a:ln>
            <a:noFill/>
          </a:ln>
        </p:spPr>
      </p:pic>
      <p:pic>
        <p:nvPicPr>
          <p:cNvPr descr="C:\Documents and Settings\user\Рабочий стол\Nuwee copy_white.png" id="285" name="Google Shape;285;p9"/>
          <p:cNvPicPr preferRelativeResize="0"/>
          <p:nvPr/>
        </p:nvPicPr>
        <p:blipFill rotWithShape="1">
          <a:blip r:embed="rId4">
            <a:alphaModFix/>
          </a:blip>
          <a:srcRect b="0" l="0" r="0" t="0"/>
          <a:stretch/>
        </p:blipFill>
        <p:spPr>
          <a:xfrm>
            <a:off x="9252019" y="-31683"/>
            <a:ext cx="2840038" cy="800100"/>
          </a:xfrm>
          <a:prstGeom prst="rect">
            <a:avLst/>
          </a:prstGeom>
          <a:noFill/>
          <a:ln>
            <a:noFill/>
          </a:ln>
        </p:spPr>
      </p:pic>
      <p:pic>
        <p:nvPicPr>
          <p:cNvPr id="286" name="Google Shape;286;p9"/>
          <p:cNvPicPr preferRelativeResize="0"/>
          <p:nvPr/>
        </p:nvPicPr>
        <p:blipFill rotWithShape="1">
          <a:blip r:embed="rId5">
            <a:alphaModFix/>
          </a:blip>
          <a:srcRect b="0" l="0" r="0" t="0"/>
          <a:stretch/>
        </p:blipFill>
        <p:spPr>
          <a:xfrm>
            <a:off x="838256" y="1702504"/>
            <a:ext cx="4147095" cy="4599236"/>
          </a:xfrm>
          <a:prstGeom prst="rect">
            <a:avLst/>
          </a:prstGeom>
          <a:noFill/>
          <a:ln>
            <a:noFill/>
          </a:ln>
        </p:spPr>
      </p:pic>
      <p:sp>
        <p:nvSpPr>
          <p:cNvPr id="287" name="Google Shape;287;p9"/>
          <p:cNvSpPr txBox="1"/>
          <p:nvPr/>
        </p:nvSpPr>
        <p:spPr>
          <a:xfrm>
            <a:off x="7466268" y="1962328"/>
            <a:ext cx="4625788" cy="38164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900" u="none" cap="none" strike="noStrike">
                <a:solidFill>
                  <a:schemeClr val="lt1"/>
                </a:solidFill>
                <a:latin typeface="Arial"/>
                <a:ea typeface="Arial"/>
                <a:cs typeface="Arial"/>
                <a:sym typeface="Arial"/>
              </a:rPr>
              <a:t>MODERNIZATION OF ADMINISTRATIVE PROCEDURES</a:t>
            </a:r>
            <a:endParaRPr/>
          </a:p>
          <a:p>
            <a:pPr indent="0" lvl="0" marL="0" marR="0" rtl="0" algn="l">
              <a:spcBef>
                <a:spcPts val="0"/>
              </a:spcBef>
              <a:spcAft>
                <a:spcPts val="0"/>
              </a:spcAft>
              <a:buNone/>
            </a:pPr>
            <a:r>
              <a:t/>
            </a:r>
            <a:endParaRPr sz="1900">
              <a:solidFill>
                <a:schemeClr val="lt1"/>
              </a:solidFill>
              <a:latin typeface="Arial"/>
              <a:ea typeface="Arial"/>
              <a:cs typeface="Arial"/>
              <a:sym typeface="Arial"/>
            </a:endParaRPr>
          </a:p>
          <a:p>
            <a:pPr indent="0" lvl="0" marL="0" marR="0" rtl="0" algn="l">
              <a:spcBef>
                <a:spcPts val="0"/>
              </a:spcBef>
              <a:spcAft>
                <a:spcPts val="0"/>
              </a:spcAft>
              <a:buNone/>
            </a:pPr>
            <a:r>
              <a:rPr lang="en-US" sz="1900">
                <a:solidFill>
                  <a:schemeClr val="lt1"/>
                </a:solidFill>
                <a:latin typeface="Arial"/>
                <a:ea typeface="Arial"/>
                <a:cs typeface="Arial"/>
                <a:sym typeface="Arial"/>
              </a:rPr>
              <a:t>The list of administrative procedures to be modernized:</a:t>
            </a:r>
            <a:endParaRPr/>
          </a:p>
          <a:p>
            <a:pPr indent="0" lvl="0" marL="0" marR="0" rtl="0" algn="l">
              <a:spcBef>
                <a:spcPts val="0"/>
              </a:spcBef>
              <a:spcAft>
                <a:spcPts val="0"/>
              </a:spcAft>
              <a:buNone/>
            </a:pPr>
            <a:r>
              <a:t/>
            </a:r>
            <a:endParaRPr sz="1900">
              <a:solidFill>
                <a:schemeClr val="lt1"/>
              </a:solidFill>
              <a:latin typeface="Arial"/>
              <a:ea typeface="Arial"/>
              <a:cs typeface="Arial"/>
              <a:sym typeface="Arial"/>
            </a:endParaRPr>
          </a:p>
          <a:p>
            <a:pPr indent="-342900" lvl="0" marL="342900" marR="0" rtl="0" algn="just">
              <a:spcBef>
                <a:spcPts val="0"/>
              </a:spcBef>
              <a:spcAft>
                <a:spcPts val="0"/>
              </a:spcAft>
              <a:buClr>
                <a:schemeClr val="lt1"/>
              </a:buClr>
              <a:buSzPts val="1600"/>
              <a:buFont typeface="Noto Sans Symbols"/>
              <a:buChar char="❖"/>
            </a:pPr>
            <a:r>
              <a:rPr lang="en-US" sz="1600">
                <a:solidFill>
                  <a:schemeClr val="lt1"/>
                </a:solidFill>
                <a:latin typeface="Arial"/>
                <a:ea typeface="Arial"/>
                <a:cs typeface="Arial"/>
                <a:sym typeface="Arial"/>
              </a:rPr>
              <a:t>Online application (online pre-application and online housing); </a:t>
            </a:r>
            <a:endParaRPr/>
          </a:p>
          <a:p>
            <a:pPr indent="-342900" lvl="0" marL="342900" marR="0" rtl="0" algn="just">
              <a:spcBef>
                <a:spcPts val="0"/>
              </a:spcBef>
              <a:spcAft>
                <a:spcPts val="0"/>
              </a:spcAft>
              <a:buClr>
                <a:schemeClr val="lt1"/>
              </a:buClr>
              <a:buSzPts val="1600"/>
              <a:buFont typeface="Noto Sans Symbols"/>
              <a:buChar char="❖"/>
            </a:pPr>
            <a:r>
              <a:rPr lang="en-US" sz="1600">
                <a:solidFill>
                  <a:schemeClr val="lt1"/>
                </a:solidFill>
                <a:latin typeface="Arial"/>
                <a:ea typeface="Arial"/>
                <a:cs typeface="Arial"/>
                <a:sym typeface="Arial"/>
              </a:rPr>
              <a:t>management of teaching-learning process in the language of instruction; </a:t>
            </a:r>
            <a:endParaRPr/>
          </a:p>
          <a:p>
            <a:pPr indent="-342900" lvl="0" marL="342900" marR="0" rtl="0" algn="just">
              <a:spcBef>
                <a:spcPts val="0"/>
              </a:spcBef>
              <a:spcAft>
                <a:spcPts val="0"/>
              </a:spcAft>
              <a:buClr>
                <a:schemeClr val="lt1"/>
              </a:buClr>
              <a:buSzPts val="1600"/>
              <a:buFont typeface="Noto Sans Symbols"/>
              <a:buChar char="❖"/>
            </a:pPr>
            <a:r>
              <a:rPr lang="en-US" sz="1600">
                <a:solidFill>
                  <a:schemeClr val="lt1"/>
                </a:solidFill>
                <a:latin typeface="Arial"/>
                <a:ea typeface="Arial"/>
                <a:cs typeface="Arial"/>
                <a:sym typeface="Arial"/>
              </a:rPr>
              <a:t>improvement the NUWEE legal framework regarding teaching-learning process of IS, marketing strategy, etc.;</a:t>
            </a:r>
            <a:endParaRPr/>
          </a:p>
          <a:p>
            <a:pPr indent="-342900" lvl="0" marL="342900" marR="0" rtl="0" algn="just">
              <a:spcBef>
                <a:spcPts val="0"/>
              </a:spcBef>
              <a:spcAft>
                <a:spcPts val="0"/>
              </a:spcAft>
              <a:buClr>
                <a:schemeClr val="lt1"/>
              </a:buClr>
              <a:buSzPts val="1600"/>
              <a:buFont typeface="Noto Sans Symbols"/>
              <a:buChar char="❖"/>
            </a:pPr>
            <a:r>
              <a:rPr lang="en-US" sz="1600">
                <a:solidFill>
                  <a:schemeClr val="lt1"/>
                </a:solidFill>
                <a:latin typeface="Arial"/>
                <a:ea typeface="Arial"/>
                <a:cs typeface="Arial"/>
                <a:sym typeface="Arial"/>
              </a:rPr>
              <a:t> introduction of Buddy programme</a:t>
            </a:r>
            <a:endParaRPr sz="16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0"/>
          <p:cNvSpPr txBox="1"/>
          <p:nvPr/>
        </p:nvSpPr>
        <p:spPr>
          <a:xfrm>
            <a:off x="3751263" y="0"/>
            <a:ext cx="8440738"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sz="2000">
              <a:solidFill>
                <a:schemeClr val="lt1"/>
              </a:solidFill>
              <a:latin typeface="Calibri"/>
              <a:ea typeface="Calibri"/>
              <a:cs typeface="Calibri"/>
              <a:sym typeface="Calibri"/>
            </a:endParaRPr>
          </a:p>
        </p:txBody>
      </p:sp>
      <p:grpSp>
        <p:nvGrpSpPr>
          <p:cNvPr id="294" name="Google Shape;294;p10"/>
          <p:cNvGrpSpPr/>
          <p:nvPr/>
        </p:nvGrpSpPr>
        <p:grpSpPr>
          <a:xfrm>
            <a:off x="86993" y="152400"/>
            <a:ext cx="11957527" cy="5322889"/>
            <a:chOff x="103204" y="279857"/>
            <a:chExt cx="11958134" cy="5323100"/>
          </a:xfrm>
        </p:grpSpPr>
        <p:sp>
          <p:nvSpPr>
            <p:cNvPr id="295" name="Google Shape;295;p10"/>
            <p:cNvSpPr txBox="1"/>
            <p:nvPr/>
          </p:nvSpPr>
          <p:spPr>
            <a:xfrm>
              <a:off x="3574768" y="279857"/>
              <a:ext cx="4854345" cy="76203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rPr b="1" lang="en-US" sz="1900">
                  <a:solidFill>
                    <a:schemeClr val="lt1"/>
                  </a:solidFill>
                  <a:latin typeface="Arial"/>
                  <a:ea typeface="Arial"/>
                  <a:cs typeface="Arial"/>
                  <a:sym typeface="Arial"/>
                </a:rPr>
                <a:t>PROJECT IMPLEMENTATION </a:t>
              </a:r>
              <a:endParaRPr b="1" sz="1900">
                <a:solidFill>
                  <a:schemeClr val="lt1"/>
                </a:solidFill>
                <a:latin typeface="Arial"/>
                <a:ea typeface="Arial"/>
                <a:cs typeface="Arial"/>
                <a:sym typeface="Arial"/>
              </a:endParaRPr>
            </a:p>
            <a:p>
              <a:pPr indent="0" lvl="0" marL="0" marR="0" rtl="0" algn="ctr">
                <a:lnSpc>
                  <a:spcPct val="90000"/>
                </a:lnSpc>
                <a:spcBef>
                  <a:spcPts val="0"/>
                </a:spcBef>
                <a:spcAft>
                  <a:spcPts val="0"/>
                </a:spcAft>
                <a:buNone/>
              </a:pPr>
              <a:r>
                <a:rPr b="1" lang="en-US" sz="1900">
                  <a:solidFill>
                    <a:schemeClr val="lt1"/>
                  </a:solidFill>
                  <a:latin typeface="Arial"/>
                  <a:ea typeface="Arial"/>
                  <a:cs typeface="Arial"/>
                  <a:sym typeface="Arial"/>
                </a:rPr>
                <a:t>Coworking space</a:t>
              </a:r>
              <a:r>
                <a:rPr lang="en-US" sz="1900">
                  <a:solidFill>
                    <a:schemeClr val="lt1"/>
                  </a:solidFill>
                  <a:latin typeface="Arial"/>
                  <a:ea typeface="Arial"/>
                  <a:cs typeface="Arial"/>
                  <a:sym typeface="Arial"/>
                </a:rPr>
                <a:t> </a:t>
              </a:r>
              <a:endParaRPr sz="1900">
                <a:solidFill>
                  <a:schemeClr val="lt1"/>
                </a:solidFill>
                <a:latin typeface="Arial"/>
                <a:ea typeface="Arial"/>
                <a:cs typeface="Arial"/>
                <a:sym typeface="Arial"/>
              </a:endParaRPr>
            </a:p>
          </p:txBody>
        </p:sp>
        <p:sp>
          <p:nvSpPr>
            <p:cNvPr id="296" name="Google Shape;296;p10"/>
            <p:cNvSpPr txBox="1"/>
            <p:nvPr/>
          </p:nvSpPr>
          <p:spPr>
            <a:xfrm>
              <a:off x="103204" y="1041887"/>
              <a:ext cx="11958134" cy="978891"/>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The author's project of a coworking space has been developed. Project supervisor: Ph.D. Baitsar Taras. Co-authors: Yakiv Hordiichuk, Ruslana Dubych, Arias Herrera Kevin Adrian, Ecuador (students of AM-31 group). </a:t>
              </a:r>
              <a:endParaRPr sz="2000">
                <a:solidFill>
                  <a:srgbClr val="FFC000"/>
                </a:solidFill>
                <a:latin typeface="Arial"/>
                <a:ea typeface="Arial"/>
                <a:cs typeface="Arial"/>
                <a:sym typeface="Arial"/>
              </a:endParaRPr>
            </a:p>
          </p:txBody>
        </p:sp>
        <p:sp>
          <p:nvSpPr>
            <p:cNvPr id="297" name="Google Shape;297;p10"/>
            <p:cNvSpPr txBox="1"/>
            <p:nvPr/>
          </p:nvSpPr>
          <p:spPr>
            <a:xfrm>
              <a:off x="245612" y="1703902"/>
              <a:ext cx="3329156" cy="3899055"/>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2200"/>
                <a:buFont typeface="Arial"/>
                <a:buNone/>
              </a:pPr>
              <a:r>
                <a:t/>
              </a:r>
              <a:endParaRPr sz="2200">
                <a:solidFill>
                  <a:schemeClr val="lt1"/>
                </a:solidFill>
                <a:latin typeface="Calibri"/>
                <a:ea typeface="Calibri"/>
                <a:cs typeface="Calibri"/>
                <a:sym typeface="Calibri"/>
              </a:endParaRPr>
            </a:p>
          </p:txBody>
        </p:sp>
      </p:grpSp>
      <p:pic>
        <p:nvPicPr>
          <p:cNvPr descr="C:\Users\admin\Desktop\Preventing monitoring, NUWEE Kharkiv_01.10.21\Preventing Monitoring INTERADIS-20210920T060801Z-001\Preventing Monitoring INTERADIS\1631864240470436_pages-to-jpg-0001.jpg" id="298" name="Google Shape;298;p10"/>
          <p:cNvPicPr preferRelativeResize="0"/>
          <p:nvPr/>
        </p:nvPicPr>
        <p:blipFill rotWithShape="1">
          <a:blip r:embed="rId3">
            <a:alphaModFix/>
          </a:blip>
          <a:srcRect b="0" l="0" r="0" t="0"/>
          <a:stretch/>
        </p:blipFill>
        <p:spPr>
          <a:xfrm>
            <a:off x="229394" y="1893252"/>
            <a:ext cx="6255852" cy="4422500"/>
          </a:xfrm>
          <a:prstGeom prst="rect">
            <a:avLst/>
          </a:prstGeom>
          <a:noFill/>
          <a:ln>
            <a:noFill/>
          </a:ln>
        </p:spPr>
      </p:pic>
      <p:pic>
        <p:nvPicPr>
          <p:cNvPr descr="C:\Users\admin\Desktop\Preventing monitoring, NUWEE Kharkiv_01.10.21\Preventing Monitoring INTERADIS-20210920T060801Z-001\Preventing Monitoring INTERADIS\1631864252395432_page-0001.jpg" id="299" name="Google Shape;299;p10"/>
          <p:cNvPicPr preferRelativeResize="0"/>
          <p:nvPr/>
        </p:nvPicPr>
        <p:blipFill rotWithShape="1">
          <a:blip r:embed="rId4">
            <a:alphaModFix/>
          </a:blip>
          <a:srcRect b="0" l="0" r="0" t="0"/>
          <a:stretch/>
        </p:blipFill>
        <p:spPr>
          <a:xfrm>
            <a:off x="7091838" y="1866944"/>
            <a:ext cx="4940320" cy="4511040"/>
          </a:xfrm>
          <a:prstGeom prst="rect">
            <a:avLst/>
          </a:prstGeom>
          <a:noFill/>
          <a:ln>
            <a:noFill/>
          </a:ln>
        </p:spPr>
      </p:pic>
      <p:pic>
        <p:nvPicPr>
          <p:cNvPr descr="C:\Documents and Settings\user\Рабочий стол\Nuwee copy_white.png" id="300" name="Google Shape;300;p10"/>
          <p:cNvPicPr preferRelativeResize="0"/>
          <p:nvPr/>
        </p:nvPicPr>
        <p:blipFill rotWithShape="1">
          <a:blip r:embed="rId5">
            <a:alphaModFix/>
          </a:blip>
          <a:srcRect b="0" l="0" r="0" t="0"/>
          <a:stretch/>
        </p:blipFill>
        <p:spPr>
          <a:xfrm>
            <a:off x="9252019" y="-31683"/>
            <a:ext cx="2840038" cy="800100"/>
          </a:xfrm>
          <a:prstGeom prst="rect">
            <a:avLst/>
          </a:prstGeom>
          <a:noFill/>
          <a:ln>
            <a:noFill/>
          </a:ln>
        </p:spPr>
      </p:pic>
      <p:pic>
        <p:nvPicPr>
          <p:cNvPr id="301" name="Google Shape;301;p10"/>
          <p:cNvPicPr preferRelativeResize="0"/>
          <p:nvPr/>
        </p:nvPicPr>
        <p:blipFill rotWithShape="1">
          <a:blip r:embed="rId6">
            <a:alphaModFix/>
          </a:blip>
          <a:srcRect b="0" l="0" r="0" t="94106"/>
          <a:stretch/>
        </p:blipFill>
        <p:spPr>
          <a:xfrm>
            <a:off x="0" y="6351675"/>
            <a:ext cx="12192001" cy="5466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txBox="1"/>
          <p:nvPr/>
        </p:nvSpPr>
        <p:spPr>
          <a:xfrm>
            <a:off x="4224600" y="65671"/>
            <a:ext cx="8440738"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sz="2000">
              <a:solidFill>
                <a:schemeClr val="lt1"/>
              </a:solidFill>
              <a:latin typeface="Calibri"/>
              <a:ea typeface="Calibri"/>
              <a:cs typeface="Calibri"/>
              <a:sym typeface="Calibri"/>
            </a:endParaRPr>
          </a:p>
        </p:txBody>
      </p:sp>
      <p:grpSp>
        <p:nvGrpSpPr>
          <p:cNvPr id="308" name="Google Shape;308;p11"/>
          <p:cNvGrpSpPr/>
          <p:nvPr/>
        </p:nvGrpSpPr>
        <p:grpSpPr>
          <a:xfrm>
            <a:off x="134530" y="163025"/>
            <a:ext cx="11957527" cy="5269234"/>
            <a:chOff x="150743" y="333514"/>
            <a:chExt cx="11958134" cy="5269443"/>
          </a:xfrm>
        </p:grpSpPr>
        <p:sp>
          <p:nvSpPr>
            <p:cNvPr id="309" name="Google Shape;309;p11"/>
            <p:cNvSpPr txBox="1"/>
            <p:nvPr/>
          </p:nvSpPr>
          <p:spPr>
            <a:xfrm>
              <a:off x="4654956" y="333514"/>
              <a:ext cx="3533636" cy="76203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rPr b="1" lang="en-US" sz="1900">
                  <a:solidFill>
                    <a:schemeClr val="lt1"/>
                  </a:solidFill>
                  <a:latin typeface="Arial"/>
                  <a:ea typeface="Arial"/>
                  <a:cs typeface="Arial"/>
                  <a:sym typeface="Arial"/>
                </a:rPr>
                <a:t>PROJECT IMPLEMENTATION </a:t>
              </a:r>
              <a:endParaRPr/>
            </a:p>
            <a:p>
              <a:pPr indent="0" lvl="0" marL="0" marR="0" rtl="0" algn="ctr">
                <a:lnSpc>
                  <a:spcPct val="90000"/>
                </a:lnSpc>
                <a:spcBef>
                  <a:spcPts val="0"/>
                </a:spcBef>
                <a:spcAft>
                  <a:spcPts val="0"/>
                </a:spcAft>
                <a:buNone/>
              </a:pPr>
              <a:r>
                <a:rPr b="1" lang="en-US" sz="1900">
                  <a:solidFill>
                    <a:schemeClr val="lt1"/>
                  </a:solidFill>
                  <a:latin typeface="Arial"/>
                  <a:ea typeface="Arial"/>
                  <a:cs typeface="Arial"/>
                  <a:sym typeface="Arial"/>
                </a:rPr>
                <a:t>Coworking space</a:t>
              </a:r>
              <a:r>
                <a:rPr lang="en-US" sz="1900">
                  <a:solidFill>
                    <a:schemeClr val="lt1"/>
                  </a:solidFill>
                  <a:latin typeface="Arial"/>
                  <a:ea typeface="Arial"/>
                  <a:cs typeface="Arial"/>
                  <a:sym typeface="Arial"/>
                </a:rPr>
                <a:t> </a:t>
              </a:r>
              <a:endParaRPr sz="1900">
                <a:solidFill>
                  <a:schemeClr val="lt1"/>
                </a:solidFill>
                <a:latin typeface="Arial"/>
                <a:ea typeface="Arial"/>
                <a:cs typeface="Arial"/>
                <a:sym typeface="Arial"/>
              </a:endParaRPr>
            </a:p>
          </p:txBody>
        </p:sp>
        <p:sp>
          <p:nvSpPr>
            <p:cNvPr id="310" name="Google Shape;310;p11"/>
            <p:cNvSpPr txBox="1"/>
            <p:nvPr/>
          </p:nvSpPr>
          <p:spPr>
            <a:xfrm>
              <a:off x="150743" y="1573714"/>
              <a:ext cx="11958134" cy="672773"/>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2000"/>
                <a:buFont typeface="Calibri"/>
                <a:buNone/>
              </a:pPr>
              <a:r>
                <a:rPr b="1" lang="en-US" sz="2000">
                  <a:solidFill>
                    <a:schemeClr val="lt1"/>
                  </a:solidFill>
                  <a:latin typeface="Calibri"/>
                  <a:ea typeface="Calibri"/>
                  <a:cs typeface="Calibri"/>
                  <a:sym typeface="Calibri"/>
                </a:rPr>
                <a:t>Space allocated for coworking 	         </a:t>
              </a:r>
              <a:r>
                <a:rPr b="1" lang="en-US" sz="2000" u="sng">
                  <a:solidFill>
                    <a:schemeClr val="lt1"/>
                  </a:solidFill>
                  <a:latin typeface="Calibri"/>
                  <a:ea typeface="Calibri"/>
                  <a:cs typeface="Calibri"/>
                  <a:sym typeface="Calibri"/>
                </a:rPr>
                <a:t>Equipment to be purchased</a:t>
              </a:r>
              <a:r>
                <a:rPr b="1" lang="en-US" sz="2000">
                  <a:solidFill>
                    <a:schemeClr val="lt1"/>
                  </a:solidFill>
                  <a:latin typeface="Calibri"/>
                  <a:ea typeface="Calibri"/>
                  <a:cs typeface="Calibri"/>
                  <a:sym typeface="Calibri"/>
                </a:rPr>
                <a:t>	</a:t>
              </a:r>
              <a:endParaRPr/>
            </a:p>
            <a:p>
              <a:pPr indent="0" lvl="0" marL="0" marR="0" rtl="0" algn="just">
                <a:lnSpc>
                  <a:spcPct val="90000"/>
                </a:lnSpc>
                <a:spcBef>
                  <a:spcPts val="0"/>
                </a:spcBef>
                <a:spcAft>
                  <a:spcPts val="0"/>
                </a:spcAft>
                <a:buClr>
                  <a:schemeClr val="lt1"/>
                </a:buClr>
                <a:buSzPts val="2000"/>
                <a:buFont typeface="Calibri"/>
                <a:buNone/>
              </a:pPr>
              <a:r>
                <a:rPr b="1" lang="en-US" sz="2000">
                  <a:solidFill>
                    <a:schemeClr val="lt1"/>
                  </a:solidFill>
                  <a:latin typeface="Calibri"/>
                  <a:ea typeface="Calibri"/>
                  <a:cs typeface="Calibri"/>
                  <a:sym typeface="Calibri"/>
                </a:rPr>
                <a:t>before the renovation </a:t>
              </a:r>
              <a:r>
                <a:rPr lang="en-US" sz="2000">
                  <a:solidFill>
                    <a:srgbClr val="F4B081"/>
                  </a:solidFill>
                  <a:latin typeface="Calibri"/>
                  <a:ea typeface="Calibri"/>
                  <a:cs typeface="Calibri"/>
                  <a:sym typeface="Calibri"/>
                </a:rPr>
                <a:t>							</a:t>
              </a:r>
              <a:endParaRPr sz="2000">
                <a:solidFill>
                  <a:srgbClr val="F4B081"/>
                </a:solidFill>
                <a:latin typeface="Arial"/>
                <a:ea typeface="Arial"/>
                <a:cs typeface="Arial"/>
                <a:sym typeface="Arial"/>
              </a:endParaRPr>
            </a:p>
          </p:txBody>
        </p:sp>
        <p:sp>
          <p:nvSpPr>
            <p:cNvPr id="311" name="Google Shape;311;p11"/>
            <p:cNvSpPr txBox="1"/>
            <p:nvPr/>
          </p:nvSpPr>
          <p:spPr>
            <a:xfrm>
              <a:off x="245612" y="1703902"/>
              <a:ext cx="3329156" cy="3899055"/>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2200"/>
                <a:buFont typeface="Arial"/>
                <a:buNone/>
              </a:pPr>
              <a:r>
                <a:t/>
              </a:r>
              <a:endParaRPr sz="2200">
                <a:solidFill>
                  <a:schemeClr val="lt1"/>
                </a:solidFill>
                <a:latin typeface="Calibri"/>
                <a:ea typeface="Calibri"/>
                <a:cs typeface="Calibri"/>
                <a:sym typeface="Calibri"/>
              </a:endParaRPr>
            </a:p>
          </p:txBody>
        </p:sp>
      </p:grpSp>
      <p:pic>
        <p:nvPicPr>
          <p:cNvPr descr="C:\Users\admin\Desktop\Preventing monitoring, NUWEE Kharkiv_01.10.21\Preventing Monitoring INTERADIS-20210920T060801Z-001\Preventing Monitoring INTERADIS\коворкінг1.jpg" id="312" name="Google Shape;312;p11"/>
          <p:cNvPicPr preferRelativeResize="0"/>
          <p:nvPr/>
        </p:nvPicPr>
        <p:blipFill rotWithShape="1">
          <a:blip r:embed="rId3">
            <a:alphaModFix/>
          </a:blip>
          <a:srcRect b="0" l="0" r="0" t="0"/>
          <a:stretch/>
        </p:blipFill>
        <p:spPr>
          <a:xfrm>
            <a:off x="77659" y="2143003"/>
            <a:ext cx="3578814" cy="3828044"/>
          </a:xfrm>
          <a:prstGeom prst="rect">
            <a:avLst/>
          </a:prstGeom>
          <a:noFill/>
          <a:ln>
            <a:noFill/>
          </a:ln>
        </p:spPr>
      </p:pic>
      <p:sp>
        <p:nvSpPr>
          <p:cNvPr id="313" name="Google Shape;313;p11"/>
          <p:cNvSpPr/>
          <p:nvPr/>
        </p:nvSpPr>
        <p:spPr>
          <a:xfrm>
            <a:off x="8171971" y="1528233"/>
            <a:ext cx="3888828"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u="sng">
                <a:solidFill>
                  <a:schemeClr val="lt1"/>
                </a:solidFill>
                <a:latin typeface="Arial"/>
                <a:ea typeface="Arial"/>
                <a:cs typeface="Arial"/>
                <a:sym typeface="Arial"/>
              </a:rPr>
              <a:t>Phases done: </a:t>
            </a:r>
            <a:r>
              <a:rPr lang="en-US" sz="1800">
                <a:solidFill>
                  <a:schemeClr val="lt1"/>
                </a:solidFill>
                <a:latin typeface="Arial"/>
                <a:ea typeface="Arial"/>
                <a:cs typeface="Arial"/>
                <a:sym typeface="Arial"/>
              </a:rPr>
              <a:t>project idea developed, preparation of technical documentation and calculation, 3-d visualization, project state registration (exemption from VAT).</a:t>
            </a:r>
            <a:endParaRPr/>
          </a:p>
          <a:p>
            <a:pPr indent="0" lvl="0" marL="0" marR="0" rtl="0" algn="just">
              <a:spcBef>
                <a:spcPts val="0"/>
              </a:spcBef>
              <a:spcAft>
                <a:spcPts val="0"/>
              </a:spcAft>
              <a:buNone/>
            </a:pPr>
            <a:r>
              <a:t/>
            </a:r>
            <a:endParaRPr sz="1800">
              <a:solidFill>
                <a:schemeClr val="lt1"/>
              </a:solidFill>
              <a:latin typeface="Arial"/>
              <a:ea typeface="Arial"/>
              <a:cs typeface="Arial"/>
              <a:sym typeface="Arial"/>
            </a:endParaRPr>
          </a:p>
          <a:p>
            <a:pPr indent="0" lvl="0" marL="0" marR="0" rtl="0" algn="just">
              <a:spcBef>
                <a:spcPts val="0"/>
              </a:spcBef>
              <a:spcAft>
                <a:spcPts val="0"/>
              </a:spcAft>
              <a:buNone/>
            </a:pPr>
            <a:r>
              <a:rPr b="1" lang="en-US" sz="1800" u="sng">
                <a:solidFill>
                  <a:schemeClr val="lt1"/>
                </a:solidFill>
                <a:latin typeface="Arial"/>
                <a:ea typeface="Arial"/>
                <a:cs typeface="Arial"/>
                <a:sym typeface="Arial"/>
              </a:rPr>
              <a:t>Processes in progress: </a:t>
            </a:r>
            <a:r>
              <a:rPr lang="en-US" sz="1800">
                <a:solidFill>
                  <a:schemeClr val="lt1"/>
                </a:solidFill>
                <a:latin typeface="Arial"/>
                <a:ea typeface="Arial"/>
                <a:cs typeface="Arial"/>
                <a:sym typeface="Arial"/>
              </a:rPr>
              <a:t>place renovation, purchase of equipment.</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 </a:t>
            </a:r>
            <a:r>
              <a:rPr lang="en-US" sz="1800">
                <a:solidFill>
                  <a:schemeClr val="lt1"/>
                </a:solidFill>
                <a:latin typeface="Arial"/>
                <a:ea typeface="Arial"/>
                <a:cs typeface="Arial"/>
                <a:sym typeface="Arial"/>
              </a:rPr>
              <a:t>The creative co-working space within INTERADIS project will ensure a modern space for various educational, scientific and joint socio-cultural activities of International students, Ukrainian students and other stakeholders.</a:t>
            </a:r>
            <a:endParaRPr sz="1800">
              <a:solidFill>
                <a:schemeClr val="lt1"/>
              </a:solidFill>
              <a:latin typeface="Arial"/>
              <a:ea typeface="Arial"/>
              <a:cs typeface="Arial"/>
              <a:sym typeface="Arial"/>
            </a:endParaRPr>
          </a:p>
        </p:txBody>
      </p:sp>
      <p:pic>
        <p:nvPicPr>
          <p:cNvPr descr="C:\Documents and Settings\user\Рабочий стол\Nuwee copy_white.png" id="314" name="Google Shape;314;p11"/>
          <p:cNvPicPr preferRelativeResize="0"/>
          <p:nvPr/>
        </p:nvPicPr>
        <p:blipFill rotWithShape="1">
          <a:blip r:embed="rId4">
            <a:alphaModFix/>
          </a:blip>
          <a:srcRect b="0" l="0" r="0" t="0"/>
          <a:stretch/>
        </p:blipFill>
        <p:spPr>
          <a:xfrm>
            <a:off x="9252019" y="60397"/>
            <a:ext cx="2840038" cy="800100"/>
          </a:xfrm>
          <a:prstGeom prst="rect">
            <a:avLst/>
          </a:prstGeom>
          <a:noFill/>
          <a:ln>
            <a:noFill/>
          </a:ln>
        </p:spPr>
      </p:pic>
      <p:sp>
        <p:nvSpPr>
          <p:cNvPr id="315" name="Google Shape;315;p11"/>
          <p:cNvSpPr/>
          <p:nvPr/>
        </p:nvSpPr>
        <p:spPr>
          <a:xfrm>
            <a:off x="3862730" y="2098109"/>
            <a:ext cx="4309241" cy="369331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1800"/>
              <a:buFont typeface="Calibri"/>
              <a:buAutoNum type="arabicParenR"/>
            </a:pPr>
            <a:r>
              <a:rPr lang="en-US" sz="1800">
                <a:solidFill>
                  <a:schemeClr val="lt1"/>
                </a:solidFill>
                <a:latin typeface="Times New Roman"/>
                <a:ea typeface="Times New Roman"/>
                <a:cs typeface="Times New Roman"/>
                <a:sym typeface="Times New Roman"/>
              </a:rPr>
              <a:t>laptop (6) with a licensed Windows system; </a:t>
            </a:r>
            <a:endParaRPr sz="1800">
              <a:solidFill>
                <a:schemeClr val="lt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lt1"/>
              </a:buClr>
              <a:buSzPts val="1800"/>
              <a:buFont typeface="Calibri"/>
              <a:buAutoNum type="arabicParenR"/>
            </a:pPr>
            <a:r>
              <a:rPr lang="en-US" sz="1800">
                <a:solidFill>
                  <a:schemeClr val="lt1"/>
                </a:solidFill>
                <a:latin typeface="Times New Roman"/>
                <a:ea typeface="Times New Roman"/>
                <a:cs typeface="Times New Roman"/>
                <a:sym typeface="Times New Roman"/>
              </a:rPr>
              <a:t>Multimedia projector; </a:t>
            </a:r>
            <a:endParaRPr sz="1800">
              <a:solidFill>
                <a:schemeClr val="lt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lt1"/>
              </a:buClr>
              <a:buSzPts val="1800"/>
              <a:buFont typeface="Calibri"/>
              <a:buAutoNum type="arabicParenR"/>
            </a:pPr>
            <a:r>
              <a:rPr lang="en-US" sz="1800">
                <a:solidFill>
                  <a:schemeClr val="lt1"/>
                </a:solidFill>
                <a:latin typeface="Times New Roman"/>
                <a:ea typeface="Times New Roman"/>
                <a:cs typeface="Times New Roman"/>
                <a:sym typeface="Times New Roman"/>
              </a:rPr>
              <a:t>Multifunction printer; </a:t>
            </a:r>
            <a:endParaRPr sz="1800">
              <a:solidFill>
                <a:schemeClr val="lt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lt1"/>
              </a:buClr>
              <a:buSzPts val="1800"/>
              <a:buFont typeface="Calibri"/>
              <a:buAutoNum type="arabicParenR"/>
            </a:pPr>
            <a:r>
              <a:rPr lang="en-US" sz="1800">
                <a:solidFill>
                  <a:schemeClr val="lt1"/>
                </a:solidFill>
                <a:latin typeface="Times New Roman"/>
                <a:ea typeface="Times New Roman"/>
                <a:cs typeface="Times New Roman"/>
                <a:sym typeface="Times New Roman"/>
              </a:rPr>
              <a:t>Wi-Fi Router; </a:t>
            </a:r>
            <a:endParaRPr sz="1800">
              <a:solidFill>
                <a:schemeClr val="lt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lt1"/>
              </a:buClr>
              <a:buSzPts val="1800"/>
              <a:buFont typeface="Calibri"/>
              <a:buAutoNum type="arabicParenR"/>
            </a:pPr>
            <a:r>
              <a:rPr lang="en-US" sz="1800">
                <a:solidFill>
                  <a:schemeClr val="lt1"/>
                </a:solidFill>
                <a:latin typeface="Times New Roman"/>
                <a:ea typeface="Times New Roman"/>
                <a:cs typeface="Times New Roman"/>
                <a:sym typeface="Times New Roman"/>
              </a:rPr>
              <a:t>portable screen; </a:t>
            </a:r>
            <a:endParaRPr sz="1800">
              <a:solidFill>
                <a:schemeClr val="lt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lt1"/>
              </a:buClr>
              <a:buSzPts val="1800"/>
              <a:buFont typeface="Calibri"/>
              <a:buAutoNum type="arabicParenR"/>
            </a:pPr>
            <a:r>
              <a:rPr lang="en-US" sz="1800">
                <a:solidFill>
                  <a:schemeClr val="lt1"/>
                </a:solidFill>
                <a:latin typeface="Times New Roman"/>
                <a:ea typeface="Times New Roman"/>
                <a:cs typeface="Times New Roman"/>
                <a:sym typeface="Times New Roman"/>
              </a:rPr>
              <a:t>magnetic (ceramic) whiteboard in an aluminium frame 200 × 100; </a:t>
            </a:r>
            <a:endParaRPr sz="1800">
              <a:solidFill>
                <a:schemeClr val="lt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lt1"/>
              </a:buClr>
              <a:buSzPts val="1800"/>
              <a:buFont typeface="Calibri"/>
              <a:buAutoNum type="arabicParenR"/>
            </a:pPr>
            <a:r>
              <a:rPr lang="en-US" sz="1800">
                <a:solidFill>
                  <a:schemeClr val="lt1"/>
                </a:solidFill>
                <a:latin typeface="Times New Roman"/>
                <a:ea typeface="Times New Roman"/>
                <a:cs typeface="Times New Roman"/>
                <a:sym typeface="Times New Roman"/>
              </a:rPr>
              <a:t>Flipcharts (2); </a:t>
            </a:r>
            <a:endParaRPr sz="1800">
              <a:solidFill>
                <a:schemeClr val="lt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lt1"/>
              </a:buClr>
              <a:buSzPts val="1800"/>
              <a:buFont typeface="Calibri"/>
              <a:buAutoNum type="arabicParenR"/>
            </a:pPr>
            <a:r>
              <a:rPr lang="en-US" sz="1800">
                <a:solidFill>
                  <a:schemeClr val="lt1"/>
                </a:solidFill>
                <a:latin typeface="Times New Roman"/>
                <a:ea typeface="Times New Roman"/>
                <a:cs typeface="Times New Roman"/>
                <a:sym typeface="Times New Roman"/>
              </a:rPr>
              <a:t>Video conferencing system for mid to large-sized meeting rooms; </a:t>
            </a:r>
            <a:endParaRPr sz="1800">
              <a:solidFill>
                <a:schemeClr val="lt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lt1"/>
              </a:buClr>
              <a:buSzPts val="1800"/>
              <a:buFont typeface="Calibri"/>
              <a:buAutoNum type="arabicParenR"/>
            </a:pPr>
            <a:r>
              <a:rPr lang="en-US" sz="1800">
                <a:solidFill>
                  <a:schemeClr val="lt1"/>
                </a:solidFill>
                <a:latin typeface="Times New Roman"/>
                <a:ea typeface="Times New Roman"/>
                <a:cs typeface="Times New Roman"/>
                <a:sym typeface="Times New Roman"/>
              </a:rPr>
              <a:t>Portable Tripod Monopod Kit &amp; Ball Head for Camera.</a:t>
            </a:r>
            <a:endParaRPr sz="1800">
              <a:solidFill>
                <a:schemeClr val="lt1"/>
              </a:solidFill>
              <a:latin typeface="Times New Roman"/>
              <a:ea typeface="Times New Roman"/>
              <a:cs typeface="Times New Roman"/>
              <a:sym typeface="Times New Roman"/>
            </a:endParaRPr>
          </a:p>
        </p:txBody>
      </p:sp>
      <p:cxnSp>
        <p:nvCxnSpPr>
          <p:cNvPr id="316" name="Google Shape;316;p11"/>
          <p:cNvCxnSpPr/>
          <p:nvPr/>
        </p:nvCxnSpPr>
        <p:spPr>
          <a:xfrm>
            <a:off x="3754564" y="2227628"/>
            <a:ext cx="42534" cy="4575174"/>
          </a:xfrm>
          <a:prstGeom prst="straightConnector1">
            <a:avLst/>
          </a:prstGeom>
          <a:noFill/>
          <a:ln cap="flat" cmpd="sng" w="57150">
            <a:solidFill>
              <a:schemeClr val="lt1"/>
            </a:solidFill>
            <a:prstDash val="solid"/>
            <a:miter lim="800000"/>
            <a:headEnd len="sm" w="sm" type="none"/>
            <a:tailEnd len="sm" w="sm" type="none"/>
          </a:ln>
        </p:spPr>
      </p:cxnSp>
      <p:cxnSp>
        <p:nvCxnSpPr>
          <p:cNvPr id="317" name="Google Shape;317;p11"/>
          <p:cNvCxnSpPr/>
          <p:nvPr/>
        </p:nvCxnSpPr>
        <p:spPr>
          <a:xfrm>
            <a:off x="8149573" y="2098109"/>
            <a:ext cx="22398" cy="4581044"/>
          </a:xfrm>
          <a:prstGeom prst="straightConnector1">
            <a:avLst/>
          </a:prstGeom>
          <a:noFill/>
          <a:ln cap="flat" cmpd="sng" w="57150">
            <a:solidFill>
              <a:schemeClr val="lt1"/>
            </a:solidFill>
            <a:prstDash val="solid"/>
            <a:miter lim="800000"/>
            <a:headEnd len="sm" w="sm" type="none"/>
            <a:tailEnd len="sm" w="sm" type="none"/>
          </a:ln>
        </p:spPr>
      </p:cxnSp>
      <p:pic>
        <p:nvPicPr>
          <p:cNvPr id="318" name="Google Shape;318;p11"/>
          <p:cNvPicPr preferRelativeResize="0"/>
          <p:nvPr/>
        </p:nvPicPr>
        <p:blipFill rotWithShape="1">
          <a:blip r:embed="rId5">
            <a:alphaModFix/>
          </a:blip>
          <a:srcRect b="0" l="0" r="0" t="94106"/>
          <a:stretch/>
        </p:blipFill>
        <p:spPr>
          <a:xfrm>
            <a:off x="0" y="6383206"/>
            <a:ext cx="12192001" cy="5466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2"/>
          <p:cNvSpPr txBox="1"/>
          <p:nvPr/>
        </p:nvSpPr>
        <p:spPr>
          <a:xfrm>
            <a:off x="4224600" y="44650"/>
            <a:ext cx="8440738"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sz="2000">
              <a:solidFill>
                <a:schemeClr val="lt1"/>
              </a:solidFill>
              <a:latin typeface="Calibri"/>
              <a:ea typeface="Calibri"/>
              <a:cs typeface="Calibri"/>
              <a:sym typeface="Calibri"/>
            </a:endParaRPr>
          </a:p>
        </p:txBody>
      </p:sp>
      <p:grpSp>
        <p:nvGrpSpPr>
          <p:cNvPr id="325" name="Google Shape;325;p12"/>
          <p:cNvGrpSpPr/>
          <p:nvPr/>
        </p:nvGrpSpPr>
        <p:grpSpPr>
          <a:xfrm>
            <a:off x="229394" y="163025"/>
            <a:ext cx="8449344" cy="5269234"/>
            <a:chOff x="245612" y="333514"/>
            <a:chExt cx="8449773" cy="5269443"/>
          </a:xfrm>
        </p:grpSpPr>
        <p:sp>
          <p:nvSpPr>
            <p:cNvPr id="326" name="Google Shape;326;p12"/>
            <p:cNvSpPr txBox="1"/>
            <p:nvPr/>
          </p:nvSpPr>
          <p:spPr>
            <a:xfrm>
              <a:off x="4081646" y="333514"/>
              <a:ext cx="4613739" cy="76203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rPr b="1" lang="en-US" sz="1900">
                  <a:solidFill>
                    <a:schemeClr val="lt1"/>
                  </a:solidFill>
                  <a:latin typeface="Arial"/>
                  <a:ea typeface="Arial"/>
                  <a:cs typeface="Arial"/>
                  <a:sym typeface="Arial"/>
                </a:rPr>
                <a:t>PROJECT FINANCIAL MANAGEMENT</a:t>
              </a:r>
              <a:endParaRPr sz="1900">
                <a:solidFill>
                  <a:schemeClr val="lt1"/>
                </a:solidFill>
                <a:latin typeface="Arial"/>
                <a:ea typeface="Arial"/>
                <a:cs typeface="Arial"/>
                <a:sym typeface="Arial"/>
              </a:endParaRPr>
            </a:p>
          </p:txBody>
        </p:sp>
        <p:sp>
          <p:nvSpPr>
            <p:cNvPr id="327" name="Google Shape;327;p12"/>
            <p:cNvSpPr txBox="1"/>
            <p:nvPr/>
          </p:nvSpPr>
          <p:spPr>
            <a:xfrm>
              <a:off x="245612" y="1703902"/>
              <a:ext cx="3329156" cy="3899055"/>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2200"/>
                <a:buFont typeface="Arial"/>
                <a:buNone/>
              </a:pPr>
              <a:r>
                <a:t/>
              </a:r>
              <a:endParaRPr sz="2200">
                <a:solidFill>
                  <a:schemeClr val="lt1"/>
                </a:solidFill>
                <a:latin typeface="Calibri"/>
                <a:ea typeface="Calibri"/>
                <a:cs typeface="Calibri"/>
                <a:sym typeface="Calibri"/>
              </a:endParaRPr>
            </a:p>
          </p:txBody>
        </p:sp>
      </p:grpSp>
      <p:pic>
        <p:nvPicPr>
          <p:cNvPr descr="C:\Documents and Settings\user\Рабочий стол\Nuwee copy_white.png" id="328" name="Google Shape;328;p12"/>
          <p:cNvPicPr preferRelativeResize="0"/>
          <p:nvPr/>
        </p:nvPicPr>
        <p:blipFill rotWithShape="1">
          <a:blip r:embed="rId3">
            <a:alphaModFix/>
          </a:blip>
          <a:srcRect b="0" l="0" r="0" t="0"/>
          <a:stretch/>
        </p:blipFill>
        <p:spPr>
          <a:xfrm>
            <a:off x="9252019" y="-31683"/>
            <a:ext cx="2840038" cy="800100"/>
          </a:xfrm>
          <a:prstGeom prst="rect">
            <a:avLst/>
          </a:prstGeom>
          <a:noFill/>
          <a:ln>
            <a:noFill/>
          </a:ln>
        </p:spPr>
      </p:pic>
      <p:pic>
        <p:nvPicPr>
          <p:cNvPr id="329" name="Google Shape;329;p12"/>
          <p:cNvPicPr preferRelativeResize="0"/>
          <p:nvPr/>
        </p:nvPicPr>
        <p:blipFill rotWithShape="1">
          <a:blip r:embed="rId4">
            <a:alphaModFix/>
          </a:blip>
          <a:srcRect b="0" l="0" r="0" t="94106"/>
          <a:stretch/>
        </p:blipFill>
        <p:spPr>
          <a:xfrm>
            <a:off x="0" y="6351675"/>
            <a:ext cx="12192001" cy="546652"/>
          </a:xfrm>
          <a:prstGeom prst="rect">
            <a:avLst/>
          </a:prstGeom>
          <a:noFill/>
          <a:ln>
            <a:noFill/>
          </a:ln>
        </p:spPr>
      </p:pic>
      <p:sp>
        <p:nvSpPr>
          <p:cNvPr id="330" name="Google Shape;330;p12"/>
          <p:cNvSpPr/>
          <p:nvPr/>
        </p:nvSpPr>
        <p:spPr>
          <a:xfrm>
            <a:off x="4837574" y="733154"/>
            <a:ext cx="609600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0">
                <a:solidFill>
                  <a:schemeClr val="lt1"/>
                </a:solidFill>
                <a:latin typeface="Arial"/>
                <a:ea typeface="Arial"/>
                <a:cs typeface="Arial"/>
                <a:sym typeface="Arial"/>
              </a:rPr>
              <a:t>https://bit.ly/3CEfhNN</a:t>
            </a:r>
            <a:endParaRPr sz="1900">
              <a:solidFill>
                <a:schemeClr val="lt1"/>
              </a:solidFill>
              <a:latin typeface="Arial"/>
              <a:ea typeface="Arial"/>
              <a:cs typeface="Arial"/>
              <a:sym typeface="Arial"/>
            </a:endParaRPr>
          </a:p>
        </p:txBody>
      </p:sp>
      <p:pic>
        <p:nvPicPr>
          <p:cNvPr id="331" name="Google Shape;331;p12"/>
          <p:cNvPicPr preferRelativeResize="0"/>
          <p:nvPr/>
        </p:nvPicPr>
        <p:blipFill rotWithShape="1">
          <a:blip r:embed="rId5">
            <a:alphaModFix/>
          </a:blip>
          <a:srcRect b="0" l="0" r="0" t="0"/>
          <a:stretch/>
        </p:blipFill>
        <p:spPr>
          <a:xfrm>
            <a:off x="4319245" y="1149142"/>
            <a:ext cx="3579148" cy="5108730"/>
          </a:xfrm>
          <a:prstGeom prst="rect">
            <a:avLst/>
          </a:prstGeom>
          <a:noFill/>
          <a:ln>
            <a:noFill/>
          </a:ln>
        </p:spPr>
      </p:pic>
      <p:pic>
        <p:nvPicPr>
          <p:cNvPr id="332" name="Google Shape;332;p12"/>
          <p:cNvPicPr preferRelativeResize="0"/>
          <p:nvPr/>
        </p:nvPicPr>
        <p:blipFill rotWithShape="1">
          <a:blip r:embed="rId6">
            <a:alphaModFix/>
          </a:blip>
          <a:srcRect b="0" l="0" r="0" t="0"/>
          <a:stretch/>
        </p:blipFill>
        <p:spPr>
          <a:xfrm>
            <a:off x="7993038" y="676477"/>
            <a:ext cx="4099019" cy="5612663"/>
          </a:xfrm>
          <a:prstGeom prst="rect">
            <a:avLst/>
          </a:prstGeom>
          <a:noFill/>
          <a:ln>
            <a:noFill/>
          </a:ln>
        </p:spPr>
      </p:pic>
      <p:sp>
        <p:nvSpPr>
          <p:cNvPr id="333" name="Google Shape;333;p12"/>
          <p:cNvSpPr txBox="1"/>
          <p:nvPr/>
        </p:nvSpPr>
        <p:spPr>
          <a:xfrm>
            <a:off x="229394" y="1149142"/>
            <a:ext cx="3835839" cy="47705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900">
                <a:solidFill>
                  <a:schemeClr val="lt1"/>
                </a:solidFill>
                <a:latin typeface="Arial"/>
                <a:ea typeface="Arial"/>
                <a:cs typeface="Arial"/>
                <a:sym typeface="Arial"/>
              </a:rPr>
              <a:t>Overal NUWEE budget within the project: 76215 Euro</a:t>
            </a:r>
            <a:endParaRPr/>
          </a:p>
          <a:p>
            <a:pPr indent="0" lvl="0" marL="0" marR="0" rtl="0" algn="just">
              <a:spcBef>
                <a:spcPts val="0"/>
              </a:spcBef>
              <a:spcAft>
                <a:spcPts val="0"/>
              </a:spcAft>
              <a:buNone/>
            </a:pPr>
            <a:r>
              <a:t/>
            </a:r>
            <a:endParaRPr sz="1900">
              <a:solidFill>
                <a:schemeClr val="lt1"/>
              </a:solidFill>
              <a:latin typeface="Arial"/>
              <a:ea typeface="Arial"/>
              <a:cs typeface="Arial"/>
              <a:sym typeface="Arial"/>
            </a:endParaRPr>
          </a:p>
          <a:p>
            <a:pPr indent="0" lvl="0" marL="0" marR="0" rtl="0" algn="just">
              <a:spcBef>
                <a:spcPts val="0"/>
              </a:spcBef>
              <a:spcAft>
                <a:spcPts val="0"/>
              </a:spcAft>
              <a:buNone/>
            </a:pPr>
            <a:r>
              <a:rPr lang="en-US" sz="1900">
                <a:solidFill>
                  <a:schemeClr val="lt1"/>
                </a:solidFill>
                <a:latin typeface="Arial"/>
                <a:ea typeface="Arial"/>
                <a:cs typeface="Arial"/>
                <a:sym typeface="Arial"/>
              </a:rPr>
              <a:t>Equipment: 10000 Euro</a:t>
            </a:r>
            <a:endParaRPr/>
          </a:p>
          <a:p>
            <a:pPr indent="0" lvl="0" marL="0" marR="0" rtl="0" algn="just">
              <a:spcBef>
                <a:spcPts val="0"/>
              </a:spcBef>
              <a:spcAft>
                <a:spcPts val="0"/>
              </a:spcAft>
              <a:buNone/>
            </a:pPr>
            <a:r>
              <a:rPr lang="en-US" sz="1900">
                <a:solidFill>
                  <a:schemeClr val="lt1"/>
                </a:solidFill>
                <a:latin typeface="Arial"/>
                <a:ea typeface="Arial"/>
                <a:cs typeface="Arial"/>
                <a:sym typeface="Arial"/>
              </a:rPr>
              <a:t>Staff cost: 19265 Euro</a:t>
            </a:r>
            <a:endParaRPr/>
          </a:p>
          <a:p>
            <a:pPr indent="0" lvl="0" marL="0" marR="0" rtl="0" algn="just">
              <a:spcBef>
                <a:spcPts val="0"/>
              </a:spcBef>
              <a:spcAft>
                <a:spcPts val="0"/>
              </a:spcAft>
              <a:buNone/>
            </a:pPr>
            <a:r>
              <a:rPr lang="en-US" sz="1900">
                <a:solidFill>
                  <a:schemeClr val="lt1"/>
                </a:solidFill>
                <a:latin typeface="Arial"/>
                <a:ea typeface="Arial"/>
                <a:cs typeface="Arial"/>
                <a:sym typeface="Arial"/>
              </a:rPr>
              <a:t>Travel cost: 13670 Euro</a:t>
            </a:r>
            <a:endParaRPr/>
          </a:p>
          <a:p>
            <a:pPr indent="0" lvl="0" marL="0" marR="0" rtl="0" algn="just">
              <a:spcBef>
                <a:spcPts val="0"/>
              </a:spcBef>
              <a:spcAft>
                <a:spcPts val="0"/>
              </a:spcAft>
              <a:buNone/>
            </a:pPr>
            <a:r>
              <a:rPr lang="en-US" sz="1900">
                <a:solidFill>
                  <a:schemeClr val="lt1"/>
                </a:solidFill>
                <a:latin typeface="Arial"/>
                <a:ea typeface="Arial"/>
                <a:cs typeface="Arial"/>
                <a:sym typeface="Arial"/>
              </a:rPr>
              <a:t>Cost of stay: 31780 Euro</a:t>
            </a:r>
            <a:endParaRPr/>
          </a:p>
          <a:p>
            <a:pPr indent="0" lvl="0" marL="0" marR="0" rtl="0" algn="just">
              <a:spcBef>
                <a:spcPts val="0"/>
              </a:spcBef>
              <a:spcAft>
                <a:spcPts val="0"/>
              </a:spcAft>
              <a:buNone/>
            </a:pPr>
            <a:r>
              <a:rPr lang="en-US" sz="1900">
                <a:solidFill>
                  <a:schemeClr val="lt1"/>
                </a:solidFill>
                <a:latin typeface="Arial"/>
                <a:ea typeface="Arial"/>
                <a:cs typeface="Arial"/>
                <a:sym typeface="Arial"/>
              </a:rPr>
              <a:t>Subcontracting costs: 1500 Euro</a:t>
            </a:r>
            <a:endParaRPr/>
          </a:p>
          <a:p>
            <a:pPr indent="0" lvl="0" marL="0" marR="0" rtl="0" algn="l">
              <a:spcBef>
                <a:spcPts val="0"/>
              </a:spcBef>
              <a:spcAft>
                <a:spcPts val="0"/>
              </a:spcAft>
              <a:buNone/>
            </a:pPr>
            <a:r>
              <a:t/>
            </a:r>
            <a:endParaRPr sz="1900">
              <a:solidFill>
                <a:schemeClr val="dk1"/>
              </a:solidFill>
              <a:latin typeface="Arial"/>
              <a:ea typeface="Arial"/>
              <a:cs typeface="Arial"/>
              <a:sym typeface="Arial"/>
            </a:endParaRPr>
          </a:p>
          <a:p>
            <a:pPr indent="0" lvl="0" marL="0" marR="0" rtl="0" algn="l">
              <a:spcBef>
                <a:spcPts val="0"/>
              </a:spcBef>
              <a:spcAft>
                <a:spcPts val="0"/>
              </a:spcAft>
              <a:buNone/>
            </a:pPr>
            <a:r>
              <a:t/>
            </a:r>
            <a:endParaRPr sz="1900">
              <a:solidFill>
                <a:schemeClr val="dk1"/>
              </a:solidFill>
              <a:latin typeface="Arial"/>
              <a:ea typeface="Arial"/>
              <a:cs typeface="Arial"/>
              <a:sym typeface="Arial"/>
            </a:endParaRPr>
          </a:p>
          <a:p>
            <a:pPr indent="0" lvl="0" marL="0" marR="0" rtl="0" algn="l">
              <a:spcBef>
                <a:spcPts val="0"/>
              </a:spcBef>
              <a:spcAft>
                <a:spcPts val="0"/>
              </a:spcAft>
              <a:buNone/>
            </a:pPr>
            <a:r>
              <a:rPr lang="en-US" sz="1900">
                <a:solidFill>
                  <a:schemeClr val="lt1"/>
                </a:solidFill>
                <a:latin typeface="Arial"/>
                <a:ea typeface="Arial"/>
                <a:cs typeface="Arial"/>
                <a:sym typeface="Arial"/>
              </a:rPr>
              <a:t>Departments involved in project financial management: Accountant Department, Finance &amp; Planning Department, Personnel Department</a:t>
            </a:r>
            <a:endParaRPr sz="1900">
              <a:solidFill>
                <a:schemeClr val="lt1"/>
              </a:solidFill>
              <a:latin typeface="Arial"/>
              <a:ea typeface="Arial"/>
              <a:cs typeface="Arial"/>
              <a:sym typeface="Arial"/>
            </a:endParaRPr>
          </a:p>
          <a:p>
            <a:pPr indent="0" lvl="0" marL="0" marR="0" rtl="0" algn="l">
              <a:spcBef>
                <a:spcPts val="0"/>
              </a:spcBef>
              <a:spcAft>
                <a:spcPts val="0"/>
              </a:spcAft>
              <a:buNone/>
            </a:pPr>
            <a:r>
              <a:rPr lang="en-US" sz="1900">
                <a:solidFill>
                  <a:schemeClr val="dk1"/>
                </a:solidFill>
                <a:latin typeface="Arial"/>
                <a:ea typeface="Arial"/>
                <a:cs typeface="Arial"/>
                <a:sym typeface="Arial"/>
              </a:rPr>
              <a:t> </a:t>
            </a:r>
            <a:endParaRPr sz="19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3"/>
          <p:cNvSpPr txBox="1"/>
          <p:nvPr/>
        </p:nvSpPr>
        <p:spPr>
          <a:xfrm>
            <a:off x="567559" y="1484282"/>
            <a:ext cx="7289746" cy="4275138"/>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757070"/>
              </a:buClr>
              <a:buSzPts val="2000"/>
              <a:buFont typeface="Arial"/>
              <a:buNone/>
            </a:pPr>
            <a:r>
              <a:rPr b="1" lang="en-US" sz="2000" u="sng">
                <a:solidFill>
                  <a:schemeClr val="lt1"/>
                </a:solidFill>
                <a:latin typeface="Calibri"/>
                <a:ea typeface="Calibri"/>
                <a:cs typeface="Calibri"/>
                <a:sym typeface="Calibri"/>
              </a:rPr>
              <a:t>Expected results after project implementation</a:t>
            </a:r>
            <a:r>
              <a:rPr lang="en-US" sz="2000">
                <a:solidFill>
                  <a:schemeClr val="lt1"/>
                </a:solidFill>
                <a:latin typeface="Calibri"/>
                <a:ea typeface="Calibri"/>
                <a:cs typeface="Calibri"/>
                <a:sym typeface="Calibri"/>
              </a:rPr>
              <a:t>:</a:t>
            </a:r>
            <a:endParaRPr sz="2000">
              <a:solidFill>
                <a:schemeClr val="lt1"/>
              </a:solidFill>
              <a:latin typeface="Calibri"/>
              <a:ea typeface="Calibri"/>
              <a:cs typeface="Calibri"/>
              <a:sym typeface="Calibri"/>
            </a:endParaRPr>
          </a:p>
          <a:p>
            <a:pPr indent="0" lvl="0" marL="0" marR="0" rtl="0" algn="just">
              <a:lnSpc>
                <a:spcPct val="100000"/>
              </a:lnSpc>
              <a:spcBef>
                <a:spcPts val="500"/>
              </a:spcBef>
              <a:spcAft>
                <a:spcPts val="0"/>
              </a:spcAft>
              <a:buClr>
                <a:srgbClr val="757070"/>
              </a:buClr>
              <a:buSzPts val="2000"/>
              <a:buFont typeface="Arial"/>
              <a:buNone/>
            </a:pPr>
            <a:r>
              <a:t/>
            </a:r>
            <a:endParaRPr sz="2000">
              <a:solidFill>
                <a:schemeClr val="lt1"/>
              </a:solidFill>
              <a:latin typeface="Calibri"/>
              <a:ea typeface="Calibri"/>
              <a:cs typeface="Calibri"/>
              <a:sym typeface="Calibri"/>
            </a:endParaRPr>
          </a:p>
          <a:p>
            <a:pPr indent="-180000" lvl="0" marL="180000" marR="0" rtl="0" algn="just">
              <a:lnSpc>
                <a:spcPct val="100000"/>
              </a:lnSpc>
              <a:spcBef>
                <a:spcPts val="500"/>
              </a:spcBef>
              <a:spcAft>
                <a:spcPts val="0"/>
              </a:spcAft>
              <a:buClr>
                <a:srgbClr val="757070"/>
              </a:buClr>
              <a:buSzPts val="1600"/>
              <a:buFont typeface="Arial"/>
              <a:buChar char="•"/>
            </a:pPr>
            <a:r>
              <a:rPr lang="en-US" sz="1600">
                <a:solidFill>
                  <a:schemeClr val="lt1"/>
                </a:solidFill>
                <a:latin typeface="Calibri"/>
                <a:ea typeface="Calibri"/>
                <a:cs typeface="Calibri"/>
                <a:sym typeface="Calibri"/>
              </a:rPr>
              <a:t>adaptation of the NUWEE marketing strategy for the promotion of educational services on the international markets;</a:t>
            </a:r>
            <a:endParaRPr/>
          </a:p>
          <a:p>
            <a:pPr indent="-180000" lvl="0" marL="180000" marR="0" rtl="0" algn="just">
              <a:lnSpc>
                <a:spcPct val="100000"/>
              </a:lnSpc>
              <a:spcBef>
                <a:spcPts val="500"/>
              </a:spcBef>
              <a:spcAft>
                <a:spcPts val="0"/>
              </a:spcAft>
              <a:buClr>
                <a:srgbClr val="757070"/>
              </a:buClr>
              <a:buSzPts val="1600"/>
              <a:buFont typeface="Arial"/>
              <a:buChar char="•"/>
            </a:pPr>
            <a:r>
              <a:rPr lang="en-US" sz="1600">
                <a:solidFill>
                  <a:schemeClr val="lt1"/>
                </a:solidFill>
                <a:latin typeface="Calibri"/>
                <a:ea typeface="Calibri"/>
                <a:cs typeface="Calibri"/>
                <a:sym typeface="Calibri"/>
              </a:rPr>
              <a:t>improved application and recruitment strategy of international students and ensuring the quality of education;</a:t>
            </a:r>
            <a:endParaRPr/>
          </a:p>
          <a:p>
            <a:pPr indent="-180000" lvl="0" marL="180000" marR="0" rtl="0" algn="just">
              <a:lnSpc>
                <a:spcPct val="100000"/>
              </a:lnSpc>
              <a:spcBef>
                <a:spcPts val="500"/>
              </a:spcBef>
              <a:spcAft>
                <a:spcPts val="0"/>
              </a:spcAft>
              <a:buClr>
                <a:srgbClr val="757070"/>
              </a:buClr>
              <a:buSzPts val="1600"/>
              <a:buFont typeface="Arial"/>
              <a:buChar char="•"/>
            </a:pPr>
            <a:r>
              <a:rPr lang="en-US" sz="1600">
                <a:solidFill>
                  <a:schemeClr val="lt1"/>
                </a:solidFill>
                <a:latin typeface="Calibri"/>
                <a:ea typeface="Calibri"/>
                <a:cs typeface="Calibri"/>
                <a:sym typeface="Calibri"/>
              </a:rPr>
              <a:t>expanding the range of additional educational services that can be provided to IS as well, as to Ukrainian students (research internships, master's internships, increased list of courses and   "Bachelor" and "Master" programs in English, double degree programs, development of academic mobility, etc.);</a:t>
            </a:r>
            <a:endParaRPr/>
          </a:p>
          <a:p>
            <a:pPr indent="-180000" lvl="0" marL="180000" marR="0" rtl="0" algn="just">
              <a:lnSpc>
                <a:spcPct val="100000"/>
              </a:lnSpc>
              <a:spcBef>
                <a:spcPts val="500"/>
              </a:spcBef>
              <a:spcAft>
                <a:spcPts val="0"/>
              </a:spcAft>
              <a:buClr>
                <a:srgbClr val="757070"/>
              </a:buClr>
              <a:buSzPts val="1600"/>
              <a:buFont typeface="Arial"/>
              <a:buChar char="•"/>
            </a:pPr>
            <a:r>
              <a:rPr lang="en-US" sz="1600">
                <a:solidFill>
                  <a:schemeClr val="lt1"/>
                </a:solidFill>
                <a:latin typeface="Calibri"/>
                <a:ea typeface="Calibri"/>
                <a:cs typeface="Calibri"/>
                <a:sym typeface="Calibri"/>
              </a:rPr>
              <a:t>improving knowledge of foreign languages ​​and, thus, expanding access to the quality international education;</a:t>
            </a:r>
            <a:endParaRPr/>
          </a:p>
          <a:p>
            <a:pPr indent="-180000" lvl="0" marL="180000" marR="0" rtl="0" algn="just">
              <a:lnSpc>
                <a:spcPct val="100000"/>
              </a:lnSpc>
              <a:spcBef>
                <a:spcPts val="500"/>
              </a:spcBef>
              <a:spcAft>
                <a:spcPts val="0"/>
              </a:spcAft>
              <a:buClr>
                <a:srgbClr val="757070"/>
              </a:buClr>
              <a:buSzPts val="1600"/>
              <a:buFont typeface="Arial"/>
              <a:buChar char="•"/>
            </a:pPr>
            <a:r>
              <a:rPr lang="en-US" sz="1600">
                <a:solidFill>
                  <a:schemeClr val="lt1"/>
                </a:solidFill>
                <a:latin typeface="Calibri"/>
                <a:ea typeface="Calibri"/>
                <a:cs typeface="Calibri"/>
                <a:sym typeface="Calibri"/>
              </a:rPr>
              <a:t>establishing a platform for interactions within and outside the consortium in order to improve the quality of research and international research projects;</a:t>
            </a:r>
            <a:endParaRPr/>
          </a:p>
          <a:p>
            <a:pPr indent="-180000" lvl="0" marL="180000" marR="0" rtl="0" algn="just">
              <a:lnSpc>
                <a:spcPct val="100000"/>
              </a:lnSpc>
              <a:spcBef>
                <a:spcPts val="500"/>
              </a:spcBef>
              <a:spcAft>
                <a:spcPts val="0"/>
              </a:spcAft>
              <a:buClr>
                <a:srgbClr val="757070"/>
              </a:buClr>
              <a:buSzPts val="1600"/>
              <a:buFont typeface="Arial"/>
              <a:buChar char="•"/>
            </a:pPr>
            <a:r>
              <a:rPr lang="en-US" sz="1600">
                <a:solidFill>
                  <a:schemeClr val="lt1"/>
                </a:solidFill>
                <a:latin typeface="Calibri"/>
                <a:ea typeface="Calibri"/>
                <a:cs typeface="Calibri"/>
                <a:sym typeface="Calibri"/>
              </a:rPr>
              <a:t>positive NUWEE image and higher education of Ukraine in general due to the high quality and comfort education .</a:t>
            </a:r>
            <a:endParaRPr sz="1600">
              <a:solidFill>
                <a:schemeClr val="lt1"/>
              </a:solidFill>
              <a:latin typeface="Calibri"/>
              <a:ea typeface="Calibri"/>
              <a:cs typeface="Calibri"/>
              <a:sym typeface="Calibri"/>
            </a:endParaRPr>
          </a:p>
          <a:p>
            <a:pPr indent="-180000" lvl="0" marL="180000" marR="0" rtl="0" algn="just">
              <a:lnSpc>
                <a:spcPct val="100000"/>
              </a:lnSpc>
              <a:spcBef>
                <a:spcPts val="500"/>
              </a:spcBef>
              <a:spcAft>
                <a:spcPts val="0"/>
              </a:spcAft>
              <a:buClr>
                <a:srgbClr val="757070"/>
              </a:buClr>
              <a:buSzPts val="1600"/>
              <a:buFont typeface="Arial"/>
              <a:buChar char="•"/>
            </a:pPr>
            <a:r>
              <a:rPr lang="en-US" sz="1600" u="sng">
                <a:solidFill>
                  <a:schemeClr val="lt1"/>
                </a:solidFill>
                <a:latin typeface="Calibri"/>
                <a:ea typeface="Calibri"/>
                <a:cs typeface="Calibri"/>
                <a:sym typeface="Calibri"/>
                <a:hlinkClick r:id="rId3">
                  <a:extLst>
                    <a:ext uri="{A12FA001-AC4F-418D-AE19-62706E023703}">
                      <ahyp:hlinkClr val="tx"/>
                    </a:ext>
                  </a:extLst>
                </a:hlinkClick>
              </a:rPr>
              <a:t>INTERNATIONAL STRATEGY</a:t>
            </a:r>
            <a:endParaRPr sz="1600">
              <a:solidFill>
                <a:schemeClr val="lt1"/>
              </a:solidFill>
              <a:latin typeface="Calibri"/>
              <a:ea typeface="Calibri"/>
              <a:cs typeface="Calibri"/>
              <a:sym typeface="Calibri"/>
            </a:endParaRPr>
          </a:p>
          <a:p>
            <a:pPr indent="-78400" lvl="0" marL="180000" marR="0" rtl="0" algn="just">
              <a:lnSpc>
                <a:spcPct val="100000"/>
              </a:lnSpc>
              <a:spcBef>
                <a:spcPts val="500"/>
              </a:spcBef>
              <a:spcAft>
                <a:spcPts val="0"/>
              </a:spcAft>
              <a:buClr>
                <a:srgbClr val="757070"/>
              </a:buClr>
              <a:buSzPts val="1600"/>
              <a:buFont typeface="Arial"/>
              <a:buNone/>
            </a:pPr>
            <a:r>
              <a:t/>
            </a:r>
            <a:endParaRPr sz="1600">
              <a:solidFill>
                <a:schemeClr val="lt1"/>
              </a:solidFill>
              <a:latin typeface="Calibri"/>
              <a:ea typeface="Calibri"/>
              <a:cs typeface="Calibri"/>
              <a:sym typeface="Calibri"/>
            </a:endParaRPr>
          </a:p>
          <a:p>
            <a:pPr indent="0" lvl="0" marL="180000" marR="0" rtl="0" algn="just">
              <a:lnSpc>
                <a:spcPct val="100000"/>
              </a:lnSpc>
              <a:spcBef>
                <a:spcPts val="0"/>
              </a:spcBef>
              <a:spcAft>
                <a:spcPts val="0"/>
              </a:spcAft>
              <a:buClr>
                <a:srgbClr val="757070"/>
              </a:buClr>
              <a:buSzPts val="2200"/>
              <a:buFont typeface="Arial"/>
              <a:buNone/>
            </a:pPr>
            <a:r>
              <a:t/>
            </a:r>
            <a:endParaRPr sz="2200">
              <a:solidFill>
                <a:schemeClr val="lt1"/>
              </a:solidFill>
              <a:latin typeface="Calibri"/>
              <a:ea typeface="Calibri"/>
              <a:cs typeface="Calibri"/>
              <a:sym typeface="Calibri"/>
            </a:endParaRPr>
          </a:p>
        </p:txBody>
      </p:sp>
      <p:pic>
        <p:nvPicPr>
          <p:cNvPr id="340" name="Google Shape;340;p13"/>
          <p:cNvPicPr preferRelativeResize="0"/>
          <p:nvPr/>
        </p:nvPicPr>
        <p:blipFill rotWithShape="1">
          <a:blip r:embed="rId4">
            <a:alphaModFix/>
          </a:blip>
          <a:srcRect b="1456" l="11613" r="4459" t="0"/>
          <a:stretch/>
        </p:blipFill>
        <p:spPr>
          <a:xfrm>
            <a:off x="8312168" y="860497"/>
            <a:ext cx="3594958" cy="5315131"/>
          </a:xfrm>
          <a:prstGeom prst="rect">
            <a:avLst/>
          </a:prstGeom>
          <a:noFill/>
          <a:ln>
            <a:noFill/>
          </a:ln>
        </p:spPr>
      </p:pic>
      <p:sp>
        <p:nvSpPr>
          <p:cNvPr id="341" name="Google Shape;341;p13"/>
          <p:cNvSpPr txBox="1"/>
          <p:nvPr/>
        </p:nvSpPr>
        <p:spPr>
          <a:xfrm>
            <a:off x="3746691" y="183389"/>
            <a:ext cx="5008425" cy="6771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chemeClr val="lt1"/>
                </a:solidFill>
                <a:latin typeface="Arial"/>
                <a:ea typeface="Arial"/>
                <a:cs typeface="Arial"/>
                <a:sym typeface="Arial"/>
              </a:rPr>
              <a:t>SUSTAINABILITY OF PROJECT RESULTS</a:t>
            </a:r>
            <a:endParaRPr/>
          </a:p>
          <a:p>
            <a:pPr indent="0" lvl="0" marL="0" marR="0" rtl="0" algn="ctr">
              <a:spcBef>
                <a:spcPts val="0"/>
              </a:spcBef>
              <a:spcAft>
                <a:spcPts val="0"/>
              </a:spcAft>
              <a:buNone/>
            </a:pPr>
            <a:r>
              <a:rPr b="1" lang="en-US" sz="1900">
                <a:solidFill>
                  <a:schemeClr val="lt1"/>
                </a:solidFill>
                <a:latin typeface="Arial"/>
                <a:ea typeface="Arial"/>
                <a:cs typeface="Arial"/>
                <a:sym typeface="Arial"/>
              </a:rPr>
              <a:t>INTERNATIONALIZATION </a:t>
            </a:r>
            <a:endParaRPr b="1" sz="1900">
              <a:solidFill>
                <a:schemeClr val="lt1"/>
              </a:solidFill>
              <a:latin typeface="Arial"/>
              <a:ea typeface="Arial"/>
              <a:cs typeface="Arial"/>
              <a:sym typeface="Arial"/>
            </a:endParaRPr>
          </a:p>
        </p:txBody>
      </p:sp>
      <p:pic>
        <p:nvPicPr>
          <p:cNvPr descr="C:\Documents and Settings\user\Рабочий стол\Nuwee copy_white.png" id="342" name="Google Shape;342;p13"/>
          <p:cNvPicPr preferRelativeResize="0"/>
          <p:nvPr/>
        </p:nvPicPr>
        <p:blipFill rotWithShape="1">
          <a:blip r:embed="rId5">
            <a:alphaModFix/>
          </a:blip>
          <a:srcRect b="0" l="0" r="0" t="0"/>
          <a:stretch/>
        </p:blipFill>
        <p:spPr>
          <a:xfrm>
            <a:off x="9252019" y="60397"/>
            <a:ext cx="2840038" cy="800100"/>
          </a:xfrm>
          <a:prstGeom prst="rect">
            <a:avLst/>
          </a:prstGeom>
          <a:noFill/>
          <a:ln>
            <a:noFill/>
          </a:ln>
        </p:spPr>
      </p:pic>
      <p:pic>
        <p:nvPicPr>
          <p:cNvPr id="343" name="Google Shape;343;p13"/>
          <p:cNvPicPr preferRelativeResize="0"/>
          <p:nvPr/>
        </p:nvPicPr>
        <p:blipFill rotWithShape="1">
          <a:blip r:embed="rId6">
            <a:alphaModFix/>
          </a:blip>
          <a:srcRect b="0" l="0" r="0" t="94106"/>
          <a:stretch/>
        </p:blipFill>
        <p:spPr>
          <a:xfrm>
            <a:off x="0" y="6435759"/>
            <a:ext cx="12192001" cy="5466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4"/>
          <p:cNvSpPr txBox="1"/>
          <p:nvPr/>
        </p:nvSpPr>
        <p:spPr>
          <a:xfrm>
            <a:off x="3751263" y="0"/>
            <a:ext cx="8440737"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sz="2000">
              <a:solidFill>
                <a:schemeClr val="lt1"/>
              </a:solidFill>
              <a:latin typeface="Calibri"/>
              <a:ea typeface="Calibri"/>
              <a:cs typeface="Calibri"/>
              <a:sym typeface="Calibri"/>
            </a:endParaRPr>
          </a:p>
        </p:txBody>
      </p:sp>
      <p:cxnSp>
        <p:nvCxnSpPr>
          <p:cNvPr id="350" name="Google Shape;350;p14"/>
          <p:cNvCxnSpPr/>
          <p:nvPr/>
        </p:nvCxnSpPr>
        <p:spPr>
          <a:xfrm>
            <a:off x="4264573" y="1018902"/>
            <a:ext cx="3181350" cy="0"/>
          </a:xfrm>
          <a:prstGeom prst="straightConnector1">
            <a:avLst/>
          </a:prstGeom>
          <a:noFill/>
          <a:ln cap="flat" cmpd="sng" w="38100">
            <a:solidFill>
              <a:schemeClr val="lt1"/>
            </a:solidFill>
            <a:prstDash val="solid"/>
            <a:miter lim="800000"/>
            <a:headEnd len="sm" w="sm" type="none"/>
            <a:tailEnd len="sm" w="sm" type="none"/>
          </a:ln>
        </p:spPr>
      </p:cxnSp>
      <p:sp>
        <p:nvSpPr>
          <p:cNvPr id="351" name="Google Shape;351;p14"/>
          <p:cNvSpPr txBox="1"/>
          <p:nvPr/>
        </p:nvSpPr>
        <p:spPr>
          <a:xfrm>
            <a:off x="522364" y="1353004"/>
            <a:ext cx="11084210" cy="427513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767171"/>
              </a:buClr>
              <a:buSzPts val="1800"/>
              <a:buFont typeface="Arial"/>
              <a:buNone/>
            </a:pPr>
            <a:r>
              <a:rPr lang="en-US" sz="1800">
                <a:solidFill>
                  <a:schemeClr val="lt1"/>
                </a:solidFill>
                <a:latin typeface="Calibri"/>
                <a:ea typeface="Calibri"/>
                <a:cs typeface="Calibri"/>
                <a:sym typeface="Calibri"/>
              </a:rPr>
              <a:t>NUWEE submitted the project to the State Fund for Regional Development. Project №7689 / 21-e "Innovation Center for Competitive Economy, Tourism and Human Capital“. </a:t>
            </a:r>
            <a:endParaRPr/>
          </a:p>
          <a:p>
            <a:pPr indent="0" lvl="0" marL="0" marR="0" rtl="0" algn="just">
              <a:spcBef>
                <a:spcPts val="500"/>
              </a:spcBef>
              <a:spcAft>
                <a:spcPts val="0"/>
              </a:spcAft>
              <a:buClr>
                <a:srgbClr val="767171"/>
              </a:buClr>
              <a:buSzPts val="1800"/>
              <a:buFont typeface="Arial"/>
              <a:buNone/>
            </a:pPr>
            <a:r>
              <a:rPr lang="en-US" sz="1800">
                <a:solidFill>
                  <a:schemeClr val="lt1"/>
                </a:solidFill>
                <a:latin typeface="Calibri"/>
                <a:ea typeface="Calibri"/>
                <a:cs typeface="Calibri"/>
                <a:sym typeface="Calibri"/>
              </a:rPr>
              <a:t>The main goal of the project is development in the Rivne region of a competitive economy, tourism and human capital through cooperation with representatives of foreign business in the educational, cultural, social and educational-intellectual spheres.</a:t>
            </a:r>
            <a:endParaRPr/>
          </a:p>
          <a:p>
            <a:pPr indent="0" lvl="0" marL="0" marR="0" rtl="0" algn="just">
              <a:spcBef>
                <a:spcPts val="500"/>
              </a:spcBef>
              <a:spcAft>
                <a:spcPts val="0"/>
              </a:spcAft>
              <a:buClr>
                <a:srgbClr val="767171"/>
              </a:buClr>
              <a:buSzPts val="1800"/>
              <a:buFont typeface="Arial"/>
              <a:buNone/>
            </a:pPr>
            <a:r>
              <a:rPr lang="en-US" sz="1800">
                <a:solidFill>
                  <a:schemeClr val="lt1"/>
                </a:solidFill>
                <a:latin typeface="Calibri"/>
                <a:ea typeface="Calibri"/>
                <a:cs typeface="Calibri"/>
                <a:sym typeface="Calibri"/>
              </a:rPr>
              <a:t>Main events:</a:t>
            </a:r>
            <a:endParaRPr/>
          </a:p>
          <a:p>
            <a:pPr indent="-342900" lvl="0" marL="342900" marR="0" rtl="0" algn="just">
              <a:spcBef>
                <a:spcPts val="500"/>
              </a:spcBef>
              <a:spcAft>
                <a:spcPts val="0"/>
              </a:spcAft>
              <a:buClr>
                <a:srgbClr val="767171"/>
              </a:buClr>
              <a:buSzPts val="1800"/>
              <a:buFont typeface="Arial"/>
              <a:buAutoNum type="arabicPeriod"/>
            </a:pPr>
            <a:r>
              <a:rPr lang="en-US" sz="1800">
                <a:solidFill>
                  <a:schemeClr val="lt1"/>
                </a:solidFill>
                <a:latin typeface="Calibri"/>
                <a:ea typeface="Calibri"/>
                <a:cs typeface="Calibri"/>
                <a:sym typeface="Calibri"/>
              </a:rPr>
              <a:t>Creation of an Innovation Center for the development of competitive economy, tourism and human capital, on the basis foreign language courses, conversation clubs for comprehensive cultural integration will be organized; information support programs for foreign citizens and academic mobility programs will be implemented.</a:t>
            </a:r>
            <a:endParaRPr/>
          </a:p>
          <a:p>
            <a:pPr indent="-342900" lvl="0" marL="342900" marR="0" rtl="0" algn="just">
              <a:spcBef>
                <a:spcPts val="500"/>
              </a:spcBef>
              <a:spcAft>
                <a:spcPts val="0"/>
              </a:spcAft>
              <a:buClr>
                <a:srgbClr val="767171"/>
              </a:buClr>
              <a:buSzPts val="1800"/>
              <a:buFont typeface="Arial"/>
              <a:buAutoNum type="arabicPeriod"/>
            </a:pPr>
            <a:r>
              <a:rPr lang="en-US" sz="1800">
                <a:solidFill>
                  <a:schemeClr val="lt1"/>
                </a:solidFill>
                <a:latin typeface="Calibri"/>
                <a:ea typeface="Calibri"/>
                <a:cs typeface="Calibri"/>
                <a:sym typeface="Calibri"/>
              </a:rPr>
              <a:t>2. Creation of an online platform of interactions "Cross integration“. </a:t>
            </a:r>
            <a:endParaRPr/>
          </a:p>
          <a:p>
            <a:pPr indent="-342900" lvl="0" marL="342900" marR="0" rtl="0" algn="just">
              <a:spcBef>
                <a:spcPts val="500"/>
              </a:spcBef>
              <a:spcAft>
                <a:spcPts val="0"/>
              </a:spcAft>
              <a:buClr>
                <a:srgbClr val="767171"/>
              </a:buClr>
              <a:buSzPts val="1800"/>
              <a:buFont typeface="Arial"/>
              <a:buAutoNum type="arabicPeriod"/>
            </a:pPr>
            <a:r>
              <a:rPr lang="en-US" sz="1800">
                <a:solidFill>
                  <a:schemeClr val="lt1"/>
                </a:solidFill>
                <a:latin typeface="Calibri"/>
                <a:ea typeface="Calibri"/>
                <a:cs typeface="Calibri"/>
                <a:sym typeface="Calibri"/>
              </a:rPr>
              <a:t>3. Organization and holding of a business forum, broadcast and recording of which will be distributed on the Internet on the YouTube channel NUWEE; introduction of educational-consulting, social, cultural and educational-intellectual activities (cultural events, educational-consulting seminars, conferences and summer schools, etc).</a:t>
            </a:r>
            <a:endParaRPr/>
          </a:p>
        </p:txBody>
      </p:sp>
      <p:pic>
        <p:nvPicPr>
          <p:cNvPr descr="C:\Documents and Settings\user\Рабочий стол\Nuwee copy_white.png" id="352" name="Google Shape;352;p14"/>
          <p:cNvPicPr preferRelativeResize="0"/>
          <p:nvPr/>
        </p:nvPicPr>
        <p:blipFill rotWithShape="1">
          <a:blip r:embed="rId3">
            <a:alphaModFix/>
          </a:blip>
          <a:srcRect b="0" l="0" r="0" t="0"/>
          <a:stretch/>
        </p:blipFill>
        <p:spPr>
          <a:xfrm>
            <a:off x="9252019" y="60397"/>
            <a:ext cx="2840038" cy="800100"/>
          </a:xfrm>
          <a:prstGeom prst="rect">
            <a:avLst/>
          </a:prstGeom>
          <a:noFill/>
          <a:ln>
            <a:noFill/>
          </a:ln>
        </p:spPr>
      </p:pic>
      <p:sp>
        <p:nvSpPr>
          <p:cNvPr id="353" name="Google Shape;353;p14"/>
          <p:cNvSpPr/>
          <p:nvPr/>
        </p:nvSpPr>
        <p:spPr>
          <a:xfrm>
            <a:off x="3570293" y="171177"/>
            <a:ext cx="4988352" cy="3847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chemeClr val="lt1"/>
                </a:solidFill>
                <a:latin typeface="Arial"/>
                <a:ea typeface="Arial"/>
                <a:cs typeface="Arial"/>
                <a:sym typeface="Arial"/>
              </a:rPr>
              <a:t>SUSTAINABILITY OF PROJECT RESULTS</a:t>
            </a:r>
            <a:endParaRPr/>
          </a:p>
        </p:txBody>
      </p:sp>
      <p:pic>
        <p:nvPicPr>
          <p:cNvPr id="354" name="Google Shape;354;p14"/>
          <p:cNvPicPr preferRelativeResize="0"/>
          <p:nvPr/>
        </p:nvPicPr>
        <p:blipFill rotWithShape="1">
          <a:blip r:embed="rId4">
            <a:alphaModFix/>
          </a:blip>
          <a:srcRect b="0" l="0" r="0" t="94106"/>
          <a:stretch/>
        </p:blipFill>
        <p:spPr>
          <a:xfrm>
            <a:off x="0" y="6425248"/>
            <a:ext cx="12192001" cy="5466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3725656" y="167238"/>
            <a:ext cx="8440737"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i="0" sz="2000" u="none" cap="none" strike="noStrike">
              <a:solidFill>
                <a:schemeClr val="lt1"/>
              </a:solidFill>
              <a:latin typeface="Calibri"/>
              <a:ea typeface="Calibri"/>
              <a:cs typeface="Calibri"/>
              <a:sym typeface="Calibri"/>
            </a:endParaRPr>
          </a:p>
        </p:txBody>
      </p:sp>
      <p:cxnSp>
        <p:nvCxnSpPr>
          <p:cNvPr id="98" name="Google Shape;98;p2"/>
          <p:cNvCxnSpPr/>
          <p:nvPr/>
        </p:nvCxnSpPr>
        <p:spPr>
          <a:xfrm>
            <a:off x="7218094" y="1576428"/>
            <a:ext cx="84553" cy="4575174"/>
          </a:xfrm>
          <a:prstGeom prst="straightConnector1">
            <a:avLst/>
          </a:prstGeom>
          <a:noFill/>
          <a:ln cap="flat" cmpd="sng" w="57150">
            <a:solidFill>
              <a:schemeClr val="lt1"/>
            </a:solidFill>
            <a:prstDash val="solid"/>
            <a:miter lim="800000"/>
            <a:headEnd len="sm" w="sm" type="none"/>
            <a:tailEnd len="sm" w="sm" type="none"/>
          </a:ln>
        </p:spPr>
      </p:cxnSp>
      <p:sp>
        <p:nvSpPr>
          <p:cNvPr id="99" name="Google Shape;99;p2"/>
          <p:cNvSpPr txBox="1"/>
          <p:nvPr/>
        </p:nvSpPr>
        <p:spPr>
          <a:xfrm>
            <a:off x="414875" y="953870"/>
            <a:ext cx="5496409" cy="36036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000"/>
              <a:buFont typeface="Calibri"/>
              <a:buNone/>
            </a:pPr>
            <a:r>
              <a:rPr b="1" i="0" lang="en-US" sz="2000" u="none" cap="none" strike="noStrike">
                <a:solidFill>
                  <a:srgbClr val="FFC000"/>
                </a:solidFill>
                <a:latin typeface="Calibri"/>
                <a:ea typeface="Calibri"/>
                <a:cs typeface="Calibri"/>
                <a:sym typeface="Calibri"/>
              </a:rPr>
              <a:t>Partnership Agreement ( February 01, 2021)</a:t>
            </a:r>
            <a:endParaRPr b="1" i="0" sz="2000" u="none" cap="none" strike="noStrike">
              <a:solidFill>
                <a:srgbClr val="FFC000"/>
              </a:solidFill>
              <a:latin typeface="Calibri"/>
              <a:ea typeface="Calibri"/>
              <a:cs typeface="Calibri"/>
              <a:sym typeface="Calibri"/>
            </a:endParaRPr>
          </a:p>
        </p:txBody>
      </p:sp>
      <p:sp>
        <p:nvSpPr>
          <p:cNvPr id="100" name="Google Shape;100;p2"/>
          <p:cNvSpPr txBox="1"/>
          <p:nvPr/>
        </p:nvSpPr>
        <p:spPr>
          <a:xfrm>
            <a:off x="214106" y="1743626"/>
            <a:ext cx="3328987" cy="3898900"/>
          </a:xfrm>
          <a:prstGeom prst="rect">
            <a:avLst/>
          </a:prstGeom>
          <a:noFill/>
          <a:ln>
            <a:noFill/>
          </a:ln>
        </p:spPr>
        <p:txBody>
          <a:bodyPr anchorCtr="0" anchor="t" bIns="45700" lIns="91425" spcFirstLastPara="1" rIns="91425" wrap="square" tIns="45700">
            <a:noAutofit/>
          </a:bodyPr>
          <a:lstStyle/>
          <a:p>
            <a:pPr indent="-90488" lvl="0" marL="179388" marR="0" rtl="0" algn="just">
              <a:spcBef>
                <a:spcPts val="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a:p>
            <a:pPr indent="-179388" lvl="0" marL="179388" marR="0" rtl="0" algn="just">
              <a:spcBef>
                <a:spcPts val="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101" name="Google Shape;101;p2"/>
          <p:cNvCxnSpPr/>
          <p:nvPr/>
        </p:nvCxnSpPr>
        <p:spPr>
          <a:xfrm>
            <a:off x="7673009" y="1360141"/>
            <a:ext cx="4164495" cy="26722"/>
          </a:xfrm>
          <a:prstGeom prst="straightConnector1">
            <a:avLst/>
          </a:prstGeom>
          <a:noFill/>
          <a:ln cap="flat" cmpd="sng" w="38100">
            <a:solidFill>
              <a:schemeClr val="lt1"/>
            </a:solidFill>
            <a:prstDash val="solid"/>
            <a:miter lim="800000"/>
            <a:headEnd len="sm" w="sm" type="none"/>
            <a:tailEnd len="sm" w="sm" type="none"/>
          </a:ln>
        </p:spPr>
      </p:cxnSp>
      <p:sp>
        <p:nvSpPr>
          <p:cNvPr id="102" name="Google Shape;102;p2"/>
          <p:cNvSpPr txBox="1"/>
          <p:nvPr/>
        </p:nvSpPr>
        <p:spPr>
          <a:xfrm>
            <a:off x="3568700" y="1635125"/>
            <a:ext cx="4246563" cy="4275138"/>
          </a:xfrm>
          <a:prstGeom prst="rect">
            <a:avLst/>
          </a:prstGeom>
          <a:noFill/>
          <a:ln>
            <a:noFill/>
          </a:ln>
        </p:spPr>
        <p:txBody>
          <a:bodyPr anchorCtr="0" anchor="t" bIns="45700" lIns="91425" spcFirstLastPara="1" rIns="91425" wrap="square" tIns="45700">
            <a:noAutofit/>
          </a:bodyPr>
          <a:lstStyle/>
          <a:p>
            <a:pPr indent="-91100" lvl="0" marL="180000" marR="0" rtl="0" algn="just">
              <a:lnSpc>
                <a:spcPct val="100000"/>
              </a:lnSpc>
              <a:spcBef>
                <a:spcPts val="0"/>
              </a:spcBef>
              <a:spcAft>
                <a:spcPts val="0"/>
              </a:spcAft>
              <a:buClr>
                <a:srgbClr val="757070"/>
              </a:buClr>
              <a:buSzPts val="1400"/>
              <a:buFont typeface="Arial"/>
              <a:buNone/>
            </a:pPr>
            <a:r>
              <a:t/>
            </a:r>
            <a:endParaRPr b="0" i="0" sz="1400" u="none" cap="none" strike="noStrike">
              <a:solidFill>
                <a:schemeClr val="lt1"/>
              </a:solidFill>
              <a:latin typeface="Calibri"/>
              <a:ea typeface="Calibri"/>
              <a:cs typeface="Calibri"/>
              <a:sym typeface="Calibri"/>
            </a:endParaRPr>
          </a:p>
          <a:p>
            <a:pPr indent="-91100" lvl="0" marL="180000" marR="0" rtl="0" algn="just">
              <a:lnSpc>
                <a:spcPct val="100000"/>
              </a:lnSpc>
              <a:spcBef>
                <a:spcPts val="500"/>
              </a:spcBef>
              <a:spcAft>
                <a:spcPts val="0"/>
              </a:spcAft>
              <a:buClr>
                <a:srgbClr val="757070"/>
              </a:buClr>
              <a:buSzPts val="1400"/>
              <a:buFont typeface="Arial"/>
              <a:buNone/>
            </a:pPr>
            <a:r>
              <a:t/>
            </a:r>
            <a:endParaRPr b="0" i="0" sz="1400" u="none" cap="none" strike="noStrike">
              <a:solidFill>
                <a:schemeClr val="lt1"/>
              </a:solidFill>
              <a:latin typeface="Calibri"/>
              <a:ea typeface="Calibri"/>
              <a:cs typeface="Calibri"/>
              <a:sym typeface="Calibri"/>
            </a:endParaRPr>
          </a:p>
          <a:p>
            <a:pPr indent="-78400" lvl="0" marL="180000" marR="0" rtl="0" algn="just">
              <a:lnSpc>
                <a:spcPct val="100000"/>
              </a:lnSpc>
              <a:spcBef>
                <a:spcPts val="500"/>
              </a:spcBef>
              <a:spcAft>
                <a:spcPts val="0"/>
              </a:spcAft>
              <a:buClr>
                <a:srgbClr val="757070"/>
              </a:buClr>
              <a:buSzPts val="1600"/>
              <a:buFont typeface="Arial"/>
              <a:buNone/>
            </a:pPr>
            <a:r>
              <a:t/>
            </a:r>
            <a:endParaRPr b="0" i="0" sz="1600" u="none" cap="none" strike="noStrike">
              <a:solidFill>
                <a:schemeClr val="lt1"/>
              </a:solidFill>
              <a:latin typeface="Calibri"/>
              <a:ea typeface="Calibri"/>
              <a:cs typeface="Calibri"/>
              <a:sym typeface="Calibri"/>
            </a:endParaRPr>
          </a:p>
          <a:p>
            <a:pPr indent="-78400" lvl="0" marL="180000" marR="0" rtl="0" algn="just">
              <a:lnSpc>
                <a:spcPct val="100000"/>
              </a:lnSpc>
              <a:spcBef>
                <a:spcPts val="500"/>
              </a:spcBef>
              <a:spcAft>
                <a:spcPts val="0"/>
              </a:spcAft>
              <a:buClr>
                <a:srgbClr val="757070"/>
              </a:buClr>
              <a:buSzPts val="1600"/>
              <a:buFont typeface="Arial"/>
              <a:buNone/>
            </a:pPr>
            <a:r>
              <a:t/>
            </a:r>
            <a:endParaRPr b="0" i="0" sz="1600" u="none" cap="none" strike="noStrike">
              <a:solidFill>
                <a:schemeClr val="lt1"/>
              </a:solidFill>
              <a:latin typeface="Calibri"/>
              <a:ea typeface="Calibri"/>
              <a:cs typeface="Calibri"/>
              <a:sym typeface="Calibri"/>
            </a:endParaRPr>
          </a:p>
          <a:p>
            <a:pPr indent="-78400" lvl="0" marL="180000" marR="0" rtl="0" algn="just">
              <a:lnSpc>
                <a:spcPct val="100000"/>
              </a:lnSpc>
              <a:spcBef>
                <a:spcPts val="500"/>
              </a:spcBef>
              <a:spcAft>
                <a:spcPts val="0"/>
              </a:spcAft>
              <a:buClr>
                <a:srgbClr val="757070"/>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180000" marR="0" rtl="0" algn="just">
              <a:lnSpc>
                <a:spcPct val="100000"/>
              </a:lnSpc>
              <a:spcBef>
                <a:spcPts val="0"/>
              </a:spcBef>
              <a:spcAft>
                <a:spcPts val="0"/>
              </a:spcAft>
              <a:buClr>
                <a:srgbClr val="757070"/>
              </a:buClr>
              <a:buSzPts val="2200"/>
              <a:buFont typeface="Arial"/>
              <a:buNone/>
            </a:pPr>
            <a:r>
              <a:t/>
            </a:r>
            <a:endParaRPr b="0" i="0" sz="2200" u="none" cap="none" strike="noStrike">
              <a:solidFill>
                <a:schemeClr val="lt1"/>
              </a:solidFill>
              <a:latin typeface="Calibri"/>
              <a:ea typeface="Calibri"/>
              <a:cs typeface="Calibri"/>
              <a:sym typeface="Calibri"/>
            </a:endParaRPr>
          </a:p>
        </p:txBody>
      </p:sp>
      <p:sp>
        <p:nvSpPr>
          <p:cNvPr id="103" name="Google Shape;103;p2"/>
          <p:cNvSpPr txBox="1"/>
          <p:nvPr/>
        </p:nvSpPr>
        <p:spPr>
          <a:xfrm>
            <a:off x="2557324" y="-2967"/>
            <a:ext cx="8440737" cy="536854"/>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PROJECT IMPLEMENTATION. </a:t>
            </a:r>
            <a:endParaRPr/>
          </a:p>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DELIVERABLES COMPLETED</a:t>
            </a:r>
            <a:r>
              <a:rPr b="0" i="0" lang="en-US" sz="1900" u="none" cap="none" strike="noStrike">
                <a:solidFill>
                  <a:schemeClr val="lt1"/>
                </a:solidFill>
                <a:latin typeface="Arial"/>
                <a:ea typeface="Arial"/>
                <a:cs typeface="Arial"/>
                <a:sym typeface="Arial"/>
              </a:rPr>
              <a:t> </a:t>
            </a:r>
            <a:endParaRPr b="0" i="0" sz="1900" u="none" cap="none" strike="noStrike">
              <a:solidFill>
                <a:schemeClr val="lt1"/>
              </a:solidFill>
              <a:latin typeface="Arial"/>
              <a:ea typeface="Arial"/>
              <a:cs typeface="Arial"/>
              <a:sym typeface="Arial"/>
            </a:endParaRPr>
          </a:p>
        </p:txBody>
      </p:sp>
      <p:sp>
        <p:nvSpPr>
          <p:cNvPr id="104" name="Google Shape;104;p2"/>
          <p:cNvSpPr txBox="1"/>
          <p:nvPr/>
        </p:nvSpPr>
        <p:spPr>
          <a:xfrm>
            <a:off x="6777692" y="498537"/>
            <a:ext cx="5194299" cy="85104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Calibri"/>
              <a:buNone/>
            </a:pPr>
            <a:r>
              <a:t/>
            </a:r>
            <a:endParaRPr b="1" i="0" sz="2000" u="none" cap="none" strike="noStrike">
              <a:solidFill>
                <a:srgbClr val="FFC000"/>
              </a:solidFill>
              <a:latin typeface="Calibri"/>
              <a:ea typeface="Calibri"/>
              <a:cs typeface="Calibri"/>
              <a:sym typeface="Calibri"/>
            </a:endParaRPr>
          </a:p>
          <a:p>
            <a:pPr indent="0" lvl="0" marL="0" marR="0" rtl="0" algn="ctr">
              <a:lnSpc>
                <a:spcPct val="90000"/>
              </a:lnSpc>
              <a:spcBef>
                <a:spcPts val="0"/>
              </a:spcBef>
              <a:spcAft>
                <a:spcPts val="0"/>
              </a:spcAft>
              <a:buClr>
                <a:srgbClr val="FFC000"/>
              </a:buClr>
              <a:buSzPts val="2000"/>
              <a:buFont typeface="Calibri"/>
              <a:buNone/>
            </a:pPr>
            <a:r>
              <a:rPr b="1" i="0" lang="en-US" sz="2000" u="none" cap="none" strike="noStrike">
                <a:solidFill>
                  <a:srgbClr val="FFC000"/>
                </a:solidFill>
                <a:latin typeface="Calibri"/>
                <a:ea typeface="Calibri"/>
                <a:cs typeface="Calibri"/>
                <a:sym typeface="Calibri"/>
              </a:rPr>
              <a:t>Project State registration  No 4809 </a:t>
            </a:r>
            <a:endParaRPr/>
          </a:p>
          <a:p>
            <a:pPr indent="0" lvl="0" marL="0" marR="0" rtl="0" algn="ctr">
              <a:lnSpc>
                <a:spcPct val="90000"/>
              </a:lnSpc>
              <a:spcBef>
                <a:spcPts val="0"/>
              </a:spcBef>
              <a:spcAft>
                <a:spcPts val="0"/>
              </a:spcAft>
              <a:buClr>
                <a:srgbClr val="FFC000"/>
              </a:buClr>
              <a:buSzPts val="2000"/>
              <a:buFont typeface="Calibri"/>
              <a:buNone/>
            </a:pPr>
            <a:r>
              <a:rPr b="1" i="0" lang="en-US" sz="2000" u="none" cap="none" strike="noStrike">
                <a:solidFill>
                  <a:srgbClr val="FFC000"/>
                </a:solidFill>
                <a:latin typeface="Calibri"/>
                <a:ea typeface="Calibri"/>
                <a:cs typeface="Calibri"/>
                <a:sym typeface="Calibri"/>
              </a:rPr>
              <a:t>from August 20, 2021</a:t>
            </a:r>
            <a:endParaRPr b="1" i="0" sz="2000" u="none" cap="none" strike="noStrike">
              <a:solidFill>
                <a:srgbClr val="FFC000"/>
              </a:solidFill>
              <a:latin typeface="Arial"/>
              <a:ea typeface="Arial"/>
              <a:cs typeface="Arial"/>
              <a:sym typeface="Arial"/>
            </a:endParaRPr>
          </a:p>
        </p:txBody>
      </p:sp>
      <p:grpSp>
        <p:nvGrpSpPr>
          <p:cNvPr id="105" name="Google Shape;105;p2"/>
          <p:cNvGrpSpPr/>
          <p:nvPr/>
        </p:nvGrpSpPr>
        <p:grpSpPr>
          <a:xfrm>
            <a:off x="366802" y="1002687"/>
            <a:ext cx="5592556" cy="384175"/>
            <a:chOff x="593292" y="1221282"/>
            <a:chExt cx="2698887" cy="384190"/>
          </a:xfrm>
        </p:grpSpPr>
        <p:sp>
          <p:nvSpPr>
            <p:cNvPr id="106" name="Google Shape;106;p2"/>
            <p:cNvSpPr txBox="1"/>
            <p:nvPr/>
          </p:nvSpPr>
          <p:spPr>
            <a:xfrm>
              <a:off x="593292" y="1221282"/>
              <a:ext cx="2698887" cy="36037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Calibri"/>
                <a:buNone/>
              </a:pPr>
              <a:r>
                <a:t/>
              </a:r>
              <a:endParaRPr b="1" i="0" sz="2000" u="none" cap="none" strike="noStrike">
                <a:solidFill>
                  <a:srgbClr val="FFC000"/>
                </a:solidFill>
                <a:latin typeface="Arial"/>
                <a:ea typeface="Arial"/>
                <a:cs typeface="Arial"/>
                <a:sym typeface="Arial"/>
              </a:endParaRPr>
            </a:p>
          </p:txBody>
        </p:sp>
        <p:cxnSp>
          <p:nvCxnSpPr>
            <p:cNvPr id="107" name="Google Shape;107;p2"/>
            <p:cNvCxnSpPr/>
            <p:nvPr/>
          </p:nvCxnSpPr>
          <p:spPr>
            <a:xfrm>
              <a:off x="593292" y="1605472"/>
              <a:ext cx="2698887" cy="0"/>
            </a:xfrm>
            <a:prstGeom prst="straightConnector1">
              <a:avLst/>
            </a:prstGeom>
            <a:noFill/>
            <a:ln cap="flat" cmpd="sng" w="38100">
              <a:solidFill>
                <a:schemeClr val="lt1"/>
              </a:solidFill>
              <a:prstDash val="solid"/>
              <a:miter lim="800000"/>
              <a:headEnd len="sm" w="sm" type="none"/>
              <a:tailEnd len="sm" w="sm" type="none"/>
            </a:ln>
          </p:spPr>
        </p:cxnSp>
      </p:grpSp>
      <p:sp>
        <p:nvSpPr>
          <p:cNvPr id="108" name="Google Shape;108;p2"/>
          <p:cNvSpPr txBox="1"/>
          <p:nvPr/>
        </p:nvSpPr>
        <p:spPr>
          <a:xfrm>
            <a:off x="268287" y="1543540"/>
            <a:ext cx="3328987" cy="3898900"/>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2200"/>
              <a:buFont typeface="Arial"/>
              <a:buNone/>
            </a:pPr>
            <a:r>
              <a:t/>
            </a:r>
            <a:endParaRPr b="0" i="0" sz="2200" u="none" cap="none" strike="noStrike">
              <a:solidFill>
                <a:schemeClr val="lt1"/>
              </a:solidFill>
              <a:latin typeface="Calibri"/>
              <a:ea typeface="Calibri"/>
              <a:cs typeface="Calibri"/>
              <a:sym typeface="Calibri"/>
            </a:endParaRPr>
          </a:p>
        </p:txBody>
      </p:sp>
      <p:pic>
        <p:nvPicPr>
          <p:cNvPr id="109" name="Google Shape;109;p2"/>
          <p:cNvPicPr preferRelativeResize="0"/>
          <p:nvPr/>
        </p:nvPicPr>
        <p:blipFill rotWithShape="1">
          <a:blip r:embed="rId3">
            <a:alphaModFix/>
          </a:blip>
          <a:srcRect b="0" l="0" r="0" t="94106"/>
          <a:stretch/>
        </p:blipFill>
        <p:spPr>
          <a:xfrm>
            <a:off x="-1" y="6341166"/>
            <a:ext cx="12192001" cy="546652"/>
          </a:xfrm>
          <a:prstGeom prst="rect">
            <a:avLst/>
          </a:prstGeom>
          <a:noFill/>
          <a:ln>
            <a:noFill/>
          </a:ln>
        </p:spPr>
      </p:pic>
      <p:pic>
        <p:nvPicPr>
          <p:cNvPr descr="C:\Documents and Settings\user\Рабочий стол\Nuwee copy_white.png" id="110" name="Google Shape;110;p2"/>
          <p:cNvPicPr preferRelativeResize="0"/>
          <p:nvPr/>
        </p:nvPicPr>
        <p:blipFill rotWithShape="1">
          <a:blip r:embed="rId4">
            <a:alphaModFix/>
          </a:blip>
          <a:srcRect b="0" l="0" r="0" t="0"/>
          <a:stretch/>
        </p:blipFill>
        <p:spPr>
          <a:xfrm>
            <a:off x="9261958" y="-29195"/>
            <a:ext cx="2840038" cy="800100"/>
          </a:xfrm>
          <a:prstGeom prst="rect">
            <a:avLst/>
          </a:prstGeom>
          <a:noFill/>
          <a:ln>
            <a:noFill/>
          </a:ln>
        </p:spPr>
      </p:pic>
      <p:pic>
        <p:nvPicPr>
          <p:cNvPr id="111" name="Google Shape;111;p2"/>
          <p:cNvPicPr preferRelativeResize="0"/>
          <p:nvPr/>
        </p:nvPicPr>
        <p:blipFill rotWithShape="1">
          <a:blip r:embed="rId5">
            <a:alphaModFix/>
          </a:blip>
          <a:srcRect b="0" l="0" r="0" t="0"/>
          <a:stretch/>
        </p:blipFill>
        <p:spPr>
          <a:xfrm>
            <a:off x="220260" y="1582850"/>
            <a:ext cx="3188735" cy="4541286"/>
          </a:xfrm>
          <a:prstGeom prst="rect">
            <a:avLst/>
          </a:prstGeom>
          <a:noFill/>
          <a:ln>
            <a:noFill/>
          </a:ln>
        </p:spPr>
      </p:pic>
      <p:pic>
        <p:nvPicPr>
          <p:cNvPr id="112" name="Google Shape;112;p2"/>
          <p:cNvPicPr preferRelativeResize="0"/>
          <p:nvPr/>
        </p:nvPicPr>
        <p:blipFill rotWithShape="1">
          <a:blip r:embed="rId6">
            <a:alphaModFix/>
          </a:blip>
          <a:srcRect b="0" l="0" r="0" t="0"/>
          <a:stretch/>
        </p:blipFill>
        <p:spPr>
          <a:xfrm>
            <a:off x="3765088" y="1580079"/>
            <a:ext cx="3201360" cy="4527084"/>
          </a:xfrm>
          <a:prstGeom prst="rect">
            <a:avLst/>
          </a:prstGeom>
          <a:noFill/>
          <a:ln>
            <a:noFill/>
          </a:ln>
        </p:spPr>
      </p:pic>
      <p:pic>
        <p:nvPicPr>
          <p:cNvPr id="113" name="Google Shape;113;p2"/>
          <p:cNvPicPr preferRelativeResize="0"/>
          <p:nvPr/>
        </p:nvPicPr>
        <p:blipFill rotWithShape="1">
          <a:blip r:embed="rId7">
            <a:alphaModFix/>
          </a:blip>
          <a:srcRect b="0" l="0" r="0" t="0"/>
          <a:stretch/>
        </p:blipFill>
        <p:spPr>
          <a:xfrm>
            <a:off x="7753961" y="1510994"/>
            <a:ext cx="3706652" cy="46875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5"/>
          <p:cNvSpPr txBox="1"/>
          <p:nvPr/>
        </p:nvSpPr>
        <p:spPr>
          <a:xfrm>
            <a:off x="2342821" y="344104"/>
            <a:ext cx="8440738"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rPr b="1" lang="en-US" sz="1900">
                <a:solidFill>
                  <a:schemeClr val="lt1"/>
                </a:solidFill>
                <a:latin typeface="Arial"/>
                <a:ea typeface="Arial"/>
                <a:cs typeface="Arial"/>
                <a:sym typeface="Arial"/>
              </a:rPr>
              <a:t>NUWEE CURRENTLY RUNNING PROJECTS</a:t>
            </a:r>
            <a:endParaRPr sz="1900" u="sng">
              <a:solidFill>
                <a:schemeClr val="lt1"/>
              </a:solidFill>
              <a:latin typeface="Arial"/>
              <a:ea typeface="Arial"/>
              <a:cs typeface="Arial"/>
              <a:sym typeface="Arial"/>
              <a:hlinkClick r:id="rId3">
                <a:extLst>
                  <a:ext uri="{A12FA001-AC4F-418D-AE19-62706E023703}">
                    <ahyp:hlinkClr val="tx"/>
                  </a:ext>
                </a:extLst>
              </a:hlinkClick>
            </a:endParaRPr>
          </a:p>
          <a:p>
            <a:pPr indent="0" lvl="0" marL="0" marR="0" rtl="0" algn="ctr">
              <a:lnSpc>
                <a:spcPct val="90000"/>
              </a:lnSpc>
              <a:spcBef>
                <a:spcPts val="0"/>
              </a:spcBef>
              <a:spcAft>
                <a:spcPts val="0"/>
              </a:spcAft>
              <a:buNone/>
            </a:pPr>
            <a:r>
              <a:rPr b="1" lang="en-US" sz="1900">
                <a:solidFill>
                  <a:schemeClr val="lt1"/>
                </a:solidFill>
                <a:latin typeface="Arial"/>
                <a:ea typeface="Arial"/>
                <a:cs typeface="Arial"/>
                <a:sym typeface="Arial"/>
              </a:rPr>
              <a:t> </a:t>
            </a:r>
            <a:endParaRPr b="1" sz="1900">
              <a:solidFill>
                <a:schemeClr val="lt1"/>
              </a:solidFill>
              <a:latin typeface="Arial"/>
              <a:ea typeface="Arial"/>
              <a:cs typeface="Arial"/>
              <a:sym typeface="Arial"/>
            </a:endParaRPr>
          </a:p>
        </p:txBody>
      </p:sp>
      <p:pic>
        <p:nvPicPr>
          <p:cNvPr descr="C:\Documents and Settings\user\Рабочий стол\Nuwee copy_white.png" id="361" name="Google Shape;361;p15"/>
          <p:cNvPicPr preferRelativeResize="0"/>
          <p:nvPr/>
        </p:nvPicPr>
        <p:blipFill rotWithShape="1">
          <a:blip r:embed="rId4">
            <a:alphaModFix/>
          </a:blip>
          <a:srcRect b="0" l="0" r="0" t="0"/>
          <a:stretch/>
        </p:blipFill>
        <p:spPr>
          <a:xfrm>
            <a:off x="9178447" y="218052"/>
            <a:ext cx="2840038" cy="800100"/>
          </a:xfrm>
          <a:prstGeom prst="rect">
            <a:avLst/>
          </a:prstGeom>
          <a:noFill/>
          <a:ln>
            <a:noFill/>
          </a:ln>
        </p:spPr>
      </p:pic>
      <p:pic>
        <p:nvPicPr>
          <p:cNvPr id="362" name="Google Shape;362;p15"/>
          <p:cNvPicPr preferRelativeResize="0"/>
          <p:nvPr/>
        </p:nvPicPr>
        <p:blipFill rotWithShape="1">
          <a:blip r:embed="rId5">
            <a:alphaModFix/>
          </a:blip>
          <a:srcRect b="0" l="0" r="0" t="94106"/>
          <a:stretch/>
        </p:blipFill>
        <p:spPr>
          <a:xfrm>
            <a:off x="0" y="6435759"/>
            <a:ext cx="12192001" cy="546652"/>
          </a:xfrm>
          <a:prstGeom prst="rect">
            <a:avLst/>
          </a:prstGeom>
          <a:noFill/>
          <a:ln>
            <a:noFill/>
          </a:ln>
        </p:spPr>
      </p:pic>
      <p:pic>
        <p:nvPicPr>
          <p:cNvPr descr="https://cdn.shortpixel.ai/spai/w_683+q_lossy+ret_img+to_webp/https:/www.netherlandsbusinessacademy.nl/wp-content/uploads/2021/03/logo-4.jpg" id="363" name="Google Shape;363;p15">
            <a:hlinkClick r:id="rId6"/>
          </p:cNvPr>
          <p:cNvPicPr preferRelativeResize="0"/>
          <p:nvPr/>
        </p:nvPicPr>
        <p:blipFill rotWithShape="1">
          <a:blip r:embed="rId7">
            <a:alphaModFix/>
          </a:blip>
          <a:srcRect b="0" l="0" r="0" t="0"/>
          <a:stretch/>
        </p:blipFill>
        <p:spPr>
          <a:xfrm>
            <a:off x="158529" y="2196662"/>
            <a:ext cx="2142055" cy="876300"/>
          </a:xfrm>
          <a:prstGeom prst="rect">
            <a:avLst/>
          </a:prstGeom>
          <a:noFill/>
          <a:ln>
            <a:noFill/>
          </a:ln>
        </p:spPr>
      </p:pic>
      <p:pic>
        <p:nvPicPr>
          <p:cNvPr id="364" name="Google Shape;364;p15"/>
          <p:cNvPicPr preferRelativeResize="0"/>
          <p:nvPr/>
        </p:nvPicPr>
        <p:blipFill rotWithShape="1">
          <a:blip r:embed="rId8">
            <a:alphaModFix/>
          </a:blip>
          <a:srcRect b="0" l="0" r="0" t="0"/>
          <a:stretch/>
        </p:blipFill>
        <p:spPr>
          <a:xfrm>
            <a:off x="158529" y="1232156"/>
            <a:ext cx="2142055" cy="964506"/>
          </a:xfrm>
          <a:prstGeom prst="rect">
            <a:avLst/>
          </a:prstGeom>
          <a:noFill/>
          <a:ln>
            <a:noFill/>
          </a:ln>
        </p:spPr>
      </p:pic>
      <p:pic>
        <p:nvPicPr>
          <p:cNvPr id="365" name="Google Shape;365;p15"/>
          <p:cNvPicPr preferRelativeResize="0"/>
          <p:nvPr/>
        </p:nvPicPr>
        <p:blipFill rotWithShape="1">
          <a:blip r:embed="rId9">
            <a:alphaModFix/>
          </a:blip>
          <a:srcRect b="0" l="0" r="0" t="0"/>
          <a:stretch/>
        </p:blipFill>
        <p:spPr>
          <a:xfrm>
            <a:off x="2671240" y="1916076"/>
            <a:ext cx="3043892" cy="1752723"/>
          </a:xfrm>
          <a:prstGeom prst="rect">
            <a:avLst/>
          </a:prstGeom>
          <a:noFill/>
          <a:ln>
            <a:noFill/>
          </a:ln>
        </p:spPr>
      </p:pic>
      <p:pic>
        <p:nvPicPr>
          <p:cNvPr descr="https://smokinya.com/wp-content/uploads/2020/01/smokinya_european-solidarity-corps_logo_007-1024x223.jpg" id="366" name="Google Shape;366;p15"/>
          <p:cNvPicPr preferRelativeResize="0"/>
          <p:nvPr/>
        </p:nvPicPr>
        <p:blipFill rotWithShape="1">
          <a:blip r:embed="rId10">
            <a:alphaModFix/>
          </a:blip>
          <a:srcRect b="0" l="0" r="0" t="0"/>
          <a:stretch/>
        </p:blipFill>
        <p:spPr>
          <a:xfrm>
            <a:off x="2671240" y="1232156"/>
            <a:ext cx="3043892" cy="683920"/>
          </a:xfrm>
          <a:prstGeom prst="rect">
            <a:avLst/>
          </a:prstGeom>
          <a:noFill/>
          <a:ln>
            <a:noFill/>
          </a:ln>
        </p:spPr>
      </p:pic>
      <p:sp>
        <p:nvSpPr>
          <p:cNvPr descr="UFMD - Home | Facebook" id="367" name="Google Shape;367;p15"/>
          <p:cNvSpPr/>
          <p:nvPr/>
        </p:nvSpPr>
        <p:spPr>
          <a:xfrm>
            <a:off x="2300584" y="57186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Arial"/>
              <a:ea typeface="Arial"/>
              <a:cs typeface="Arial"/>
              <a:sym typeface="Arial"/>
            </a:endParaRPr>
          </a:p>
        </p:txBody>
      </p:sp>
      <p:pic>
        <p:nvPicPr>
          <p:cNvPr id="368" name="Google Shape;368;p15"/>
          <p:cNvPicPr preferRelativeResize="0"/>
          <p:nvPr/>
        </p:nvPicPr>
        <p:blipFill rotWithShape="1">
          <a:blip r:embed="rId11">
            <a:alphaModFix/>
          </a:blip>
          <a:srcRect b="0" l="0" r="0" t="0"/>
          <a:stretch/>
        </p:blipFill>
        <p:spPr>
          <a:xfrm>
            <a:off x="6286766" y="1227744"/>
            <a:ext cx="2090320" cy="1465180"/>
          </a:xfrm>
          <a:prstGeom prst="rect">
            <a:avLst/>
          </a:prstGeom>
          <a:noFill/>
          <a:ln>
            <a:noFill/>
          </a:ln>
        </p:spPr>
      </p:pic>
      <p:pic>
        <p:nvPicPr>
          <p:cNvPr id="369" name="Google Shape;369;p15"/>
          <p:cNvPicPr preferRelativeResize="0"/>
          <p:nvPr/>
        </p:nvPicPr>
        <p:blipFill rotWithShape="1">
          <a:blip r:embed="rId12">
            <a:alphaModFix/>
          </a:blip>
          <a:srcRect b="0" l="0" r="0" t="0"/>
          <a:stretch/>
        </p:blipFill>
        <p:spPr>
          <a:xfrm>
            <a:off x="6286766" y="2802200"/>
            <a:ext cx="2184609" cy="1227634"/>
          </a:xfrm>
          <a:prstGeom prst="rect">
            <a:avLst/>
          </a:prstGeom>
          <a:noFill/>
          <a:ln>
            <a:noFill/>
          </a:ln>
        </p:spPr>
      </p:pic>
      <p:pic>
        <p:nvPicPr>
          <p:cNvPr id="370" name="Google Shape;370;p15"/>
          <p:cNvPicPr preferRelativeResize="0"/>
          <p:nvPr/>
        </p:nvPicPr>
        <p:blipFill rotWithShape="1">
          <a:blip r:embed="rId13">
            <a:alphaModFix/>
          </a:blip>
          <a:srcRect b="0" l="0" r="0" t="0"/>
          <a:stretch/>
        </p:blipFill>
        <p:spPr>
          <a:xfrm>
            <a:off x="9294886" y="1232156"/>
            <a:ext cx="2307040" cy="1172125"/>
          </a:xfrm>
          <a:prstGeom prst="rect">
            <a:avLst/>
          </a:prstGeom>
          <a:noFill/>
          <a:ln>
            <a:noFill/>
          </a:ln>
        </p:spPr>
      </p:pic>
      <p:sp>
        <p:nvSpPr>
          <p:cNvPr id="371" name="Google Shape;371;p15"/>
          <p:cNvSpPr/>
          <p:nvPr/>
        </p:nvSpPr>
        <p:spPr>
          <a:xfrm>
            <a:off x="9178447" y="2552361"/>
            <a:ext cx="3006913" cy="3847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rgbClr val="F2F5F7"/>
                </a:solidFill>
                <a:latin typeface="Open Sans"/>
                <a:ea typeface="Open Sans"/>
                <a:cs typeface="Open Sans"/>
                <a:sym typeface="Open Sans"/>
              </a:rPr>
              <a:t>Visegrad-Water-Security</a:t>
            </a:r>
            <a:endParaRPr b="1" sz="1900" u="none" strike="noStrike">
              <a:solidFill>
                <a:srgbClr val="EBEEF0"/>
              </a:solidFill>
              <a:latin typeface="Arial"/>
              <a:ea typeface="Arial"/>
              <a:cs typeface="Arial"/>
              <a:sym typeface="Arial"/>
            </a:endParaRPr>
          </a:p>
        </p:txBody>
      </p:sp>
      <p:pic>
        <p:nvPicPr>
          <p:cNvPr descr="https://www.waterh.net/wp-content/uploads/2016/10/WH_II_logo.png" id="372" name="Google Shape;372;p15"/>
          <p:cNvPicPr preferRelativeResize="0"/>
          <p:nvPr/>
        </p:nvPicPr>
        <p:blipFill rotWithShape="1">
          <a:blip r:embed="rId14">
            <a:alphaModFix/>
          </a:blip>
          <a:srcRect b="0" l="0" r="0" t="0"/>
          <a:stretch/>
        </p:blipFill>
        <p:spPr>
          <a:xfrm>
            <a:off x="417860" y="4233494"/>
            <a:ext cx="3775326" cy="882678"/>
          </a:xfrm>
          <a:prstGeom prst="rect">
            <a:avLst/>
          </a:prstGeom>
          <a:noFill/>
          <a:ln>
            <a:noFill/>
          </a:ln>
        </p:spPr>
      </p:pic>
      <p:pic>
        <p:nvPicPr>
          <p:cNvPr descr="https://smr.gov.ua/images/news/Miska_vlada/2016/09/21/nefko.jpg" id="373" name="Google Shape;373;p15"/>
          <p:cNvPicPr preferRelativeResize="0"/>
          <p:nvPr/>
        </p:nvPicPr>
        <p:blipFill rotWithShape="1">
          <a:blip r:embed="rId15">
            <a:alphaModFix/>
          </a:blip>
          <a:srcRect b="0" l="0" r="0" t="0"/>
          <a:stretch/>
        </p:blipFill>
        <p:spPr>
          <a:xfrm>
            <a:off x="9294886" y="3338541"/>
            <a:ext cx="2490715" cy="1023994"/>
          </a:xfrm>
          <a:prstGeom prst="rect">
            <a:avLst/>
          </a:prstGeom>
          <a:noFill/>
          <a:ln>
            <a:noFill/>
          </a:ln>
        </p:spPr>
      </p:pic>
      <p:pic>
        <p:nvPicPr>
          <p:cNvPr descr="https://static.tildacdn.com/tild3662-3633-4934-b666-373131333837/tenor_logo_01_300dpi.png" id="374" name="Google Shape;374;p15"/>
          <p:cNvPicPr preferRelativeResize="0"/>
          <p:nvPr/>
        </p:nvPicPr>
        <p:blipFill rotWithShape="1">
          <a:blip r:embed="rId16">
            <a:alphaModFix/>
          </a:blip>
          <a:srcRect b="0" l="0" r="0" t="0"/>
          <a:stretch/>
        </p:blipFill>
        <p:spPr>
          <a:xfrm>
            <a:off x="5294566" y="4389020"/>
            <a:ext cx="2537248" cy="678110"/>
          </a:xfrm>
          <a:prstGeom prst="rect">
            <a:avLst/>
          </a:prstGeom>
          <a:noFill/>
          <a:ln>
            <a:noFill/>
          </a:ln>
        </p:spPr>
      </p:pic>
      <p:sp>
        <p:nvSpPr>
          <p:cNvPr id="375" name="Google Shape;375;p15"/>
          <p:cNvSpPr/>
          <p:nvPr/>
        </p:nvSpPr>
        <p:spPr>
          <a:xfrm>
            <a:off x="3160593" y="5844890"/>
            <a:ext cx="5216493"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chemeClr val="lt1"/>
                </a:solidFill>
                <a:latin typeface="Arial"/>
                <a:ea typeface="Arial"/>
                <a:cs typeface="Arial"/>
                <a:sym typeface="Arial"/>
              </a:rPr>
              <a:t>More info on projects: https://bit.ly/3zDkvrb</a:t>
            </a:r>
            <a:endParaRPr/>
          </a:p>
        </p:txBody>
      </p:sp>
      <p:sp>
        <p:nvSpPr>
          <p:cNvPr descr="1,68 million PLN for AMU Erasmus+ Mobility with Global Partners –  International AMU" id="376" name="Google Shape;376;p15"/>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900">
              <a:solidFill>
                <a:schemeClr val="dk1"/>
              </a:solidFill>
              <a:latin typeface="Arial"/>
              <a:ea typeface="Arial"/>
              <a:cs typeface="Arial"/>
              <a:sym typeface="Arial"/>
            </a:endParaRPr>
          </a:p>
        </p:txBody>
      </p:sp>
      <p:pic>
        <p:nvPicPr>
          <p:cNvPr id="377" name="Google Shape;377;p15"/>
          <p:cNvPicPr preferRelativeResize="0"/>
          <p:nvPr/>
        </p:nvPicPr>
        <p:blipFill rotWithShape="1">
          <a:blip r:embed="rId17">
            <a:alphaModFix/>
          </a:blip>
          <a:srcRect b="0" l="0" r="0" t="0"/>
          <a:stretch/>
        </p:blipFill>
        <p:spPr>
          <a:xfrm>
            <a:off x="9307895" y="4893577"/>
            <a:ext cx="2477706" cy="12309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6"/>
          <p:cNvSpPr txBox="1"/>
          <p:nvPr/>
        </p:nvSpPr>
        <p:spPr>
          <a:xfrm>
            <a:off x="3751263" y="0"/>
            <a:ext cx="8440737"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sz="2000">
              <a:solidFill>
                <a:schemeClr val="lt1"/>
              </a:solidFill>
              <a:latin typeface="Calibri"/>
              <a:ea typeface="Calibri"/>
              <a:cs typeface="Calibri"/>
              <a:sym typeface="Calibri"/>
            </a:endParaRPr>
          </a:p>
        </p:txBody>
      </p:sp>
      <p:pic>
        <p:nvPicPr>
          <p:cNvPr descr="C:\Documents and Settings\user\Рабочий стол\Nuwee copy_white.png" id="384" name="Google Shape;384;p16"/>
          <p:cNvPicPr preferRelativeResize="0"/>
          <p:nvPr/>
        </p:nvPicPr>
        <p:blipFill rotWithShape="1">
          <a:blip r:embed="rId3">
            <a:alphaModFix/>
          </a:blip>
          <a:srcRect b="0" l="0" r="0" t="0"/>
          <a:stretch/>
        </p:blipFill>
        <p:spPr>
          <a:xfrm>
            <a:off x="9252019" y="60397"/>
            <a:ext cx="2840038" cy="800100"/>
          </a:xfrm>
          <a:prstGeom prst="rect">
            <a:avLst/>
          </a:prstGeom>
          <a:noFill/>
          <a:ln>
            <a:noFill/>
          </a:ln>
        </p:spPr>
      </p:pic>
      <p:sp>
        <p:nvSpPr>
          <p:cNvPr id="385" name="Google Shape;385;p16"/>
          <p:cNvSpPr/>
          <p:nvPr/>
        </p:nvSpPr>
        <p:spPr>
          <a:xfrm>
            <a:off x="4427049" y="5570412"/>
            <a:ext cx="3085653" cy="53091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1900">
                <a:solidFill>
                  <a:schemeClr val="lt1"/>
                </a:solidFill>
                <a:latin typeface="Arial"/>
                <a:ea typeface="Arial"/>
                <a:cs typeface="Arial"/>
                <a:sym typeface="Arial"/>
              </a:rPr>
              <a:t>Kharkiv 01, October 2021</a:t>
            </a:r>
            <a:endParaRPr b="1" sz="1900">
              <a:solidFill>
                <a:schemeClr val="lt1"/>
              </a:solidFill>
              <a:latin typeface="Arial"/>
              <a:ea typeface="Arial"/>
              <a:cs typeface="Arial"/>
              <a:sym typeface="Arial"/>
            </a:endParaRPr>
          </a:p>
        </p:txBody>
      </p:sp>
      <p:sp>
        <p:nvSpPr>
          <p:cNvPr id="386" name="Google Shape;386;p16"/>
          <p:cNvSpPr txBox="1"/>
          <p:nvPr/>
        </p:nvSpPr>
        <p:spPr>
          <a:xfrm>
            <a:off x="2906017" y="2238454"/>
            <a:ext cx="752024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Arial"/>
                <a:ea typeface="Arial"/>
                <a:cs typeface="Arial"/>
                <a:sym typeface="Arial"/>
              </a:rPr>
              <a:t>Thank You for attention!</a:t>
            </a:r>
            <a:endParaRPr b="1" sz="4400">
              <a:solidFill>
                <a:schemeClr val="lt1"/>
              </a:solidFill>
              <a:latin typeface="Arial"/>
              <a:ea typeface="Arial"/>
              <a:cs typeface="Arial"/>
              <a:sym typeface="Arial"/>
            </a:endParaRPr>
          </a:p>
        </p:txBody>
      </p:sp>
      <p:pic>
        <p:nvPicPr>
          <p:cNvPr id="387" name="Google Shape;387;p16"/>
          <p:cNvPicPr preferRelativeResize="0"/>
          <p:nvPr/>
        </p:nvPicPr>
        <p:blipFill>
          <a:blip r:embed="rId4">
            <a:alphaModFix/>
          </a:blip>
          <a:stretch>
            <a:fillRect/>
          </a:stretch>
        </p:blipFill>
        <p:spPr>
          <a:xfrm>
            <a:off x="167500" y="6101323"/>
            <a:ext cx="2324950" cy="664275"/>
          </a:xfrm>
          <a:prstGeom prst="rect">
            <a:avLst/>
          </a:prstGeom>
          <a:noFill/>
          <a:ln>
            <a:noFill/>
          </a:ln>
        </p:spPr>
      </p:pic>
      <p:pic>
        <p:nvPicPr>
          <p:cNvPr id="388" name="Google Shape;388;p16"/>
          <p:cNvPicPr preferRelativeResize="0"/>
          <p:nvPr/>
        </p:nvPicPr>
        <p:blipFill>
          <a:blip r:embed="rId5">
            <a:alphaModFix/>
          </a:blip>
          <a:stretch>
            <a:fillRect/>
          </a:stretch>
        </p:blipFill>
        <p:spPr>
          <a:xfrm>
            <a:off x="9910700" y="5786922"/>
            <a:ext cx="2062700" cy="978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nvSpPr>
        <p:spPr>
          <a:xfrm>
            <a:off x="3751263" y="0"/>
            <a:ext cx="8440737"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i="0" sz="20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120" name="Google Shape;120;p3"/>
          <p:cNvPicPr preferRelativeResize="0"/>
          <p:nvPr/>
        </p:nvPicPr>
        <p:blipFill rotWithShape="1">
          <a:blip r:embed="rId3">
            <a:alphaModFix/>
          </a:blip>
          <a:srcRect b="0" l="0" r="0" t="0"/>
          <a:stretch/>
        </p:blipFill>
        <p:spPr>
          <a:xfrm>
            <a:off x="9252019" y="-10663"/>
            <a:ext cx="2840038" cy="800100"/>
          </a:xfrm>
          <a:prstGeom prst="rect">
            <a:avLst/>
          </a:prstGeom>
          <a:noFill/>
          <a:ln>
            <a:noFill/>
          </a:ln>
        </p:spPr>
      </p:pic>
      <p:pic>
        <p:nvPicPr>
          <p:cNvPr id="121" name="Google Shape;121;p3"/>
          <p:cNvPicPr preferRelativeResize="0"/>
          <p:nvPr/>
        </p:nvPicPr>
        <p:blipFill rotWithShape="1">
          <a:blip r:embed="rId4">
            <a:alphaModFix/>
          </a:blip>
          <a:srcRect b="0" l="0" r="0" t="94106"/>
          <a:stretch/>
        </p:blipFill>
        <p:spPr>
          <a:xfrm>
            <a:off x="-1" y="6341166"/>
            <a:ext cx="12192001" cy="546652"/>
          </a:xfrm>
          <a:prstGeom prst="rect">
            <a:avLst/>
          </a:prstGeom>
          <a:noFill/>
          <a:ln>
            <a:noFill/>
          </a:ln>
        </p:spPr>
      </p:pic>
      <p:sp>
        <p:nvSpPr>
          <p:cNvPr id="122" name="Google Shape;122;p3"/>
          <p:cNvSpPr/>
          <p:nvPr/>
        </p:nvSpPr>
        <p:spPr>
          <a:xfrm>
            <a:off x="3363310" y="121622"/>
            <a:ext cx="6096000" cy="6186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PROJECT IMPLEMENTATION. </a:t>
            </a:r>
            <a:endParaRPr/>
          </a:p>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DELIVERABLES COMPLETED</a:t>
            </a:r>
            <a:r>
              <a:rPr b="0" i="0" lang="en-US" sz="1900" u="none" cap="none" strike="noStrike">
                <a:solidFill>
                  <a:schemeClr val="lt1"/>
                </a:solidFill>
                <a:latin typeface="Arial"/>
                <a:ea typeface="Arial"/>
                <a:cs typeface="Arial"/>
                <a:sym typeface="Arial"/>
              </a:rPr>
              <a:t> </a:t>
            </a:r>
            <a:endParaRPr b="0" i="0" sz="1900" u="none" cap="none" strike="noStrike">
              <a:solidFill>
                <a:schemeClr val="lt1"/>
              </a:solidFill>
              <a:latin typeface="Arial"/>
              <a:ea typeface="Arial"/>
              <a:cs typeface="Arial"/>
              <a:sym typeface="Arial"/>
            </a:endParaRPr>
          </a:p>
        </p:txBody>
      </p:sp>
      <p:pic>
        <p:nvPicPr>
          <p:cNvPr id="123" name="Google Shape;123;p3"/>
          <p:cNvPicPr preferRelativeResize="0"/>
          <p:nvPr/>
        </p:nvPicPr>
        <p:blipFill rotWithShape="1">
          <a:blip r:embed="rId5">
            <a:alphaModFix/>
          </a:blip>
          <a:srcRect b="0" l="0" r="0" t="0"/>
          <a:stretch/>
        </p:blipFill>
        <p:spPr>
          <a:xfrm>
            <a:off x="359166" y="1065930"/>
            <a:ext cx="11473666" cy="50479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nvSpPr>
        <p:spPr>
          <a:xfrm>
            <a:off x="2872422" y="92052"/>
            <a:ext cx="7013575" cy="760413"/>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PROJECT IMPLEMENTATION. DELIVERABLES COMPLETED</a:t>
            </a:r>
            <a:r>
              <a:rPr b="0" i="0" lang="en-US"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Online Study Visits</a:t>
            </a:r>
            <a:endParaRPr b="1" i="0" sz="18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130" name="Google Shape;130;p4"/>
          <p:cNvPicPr preferRelativeResize="0"/>
          <p:nvPr/>
        </p:nvPicPr>
        <p:blipFill rotWithShape="1">
          <a:blip r:embed="rId3">
            <a:alphaModFix/>
          </a:blip>
          <a:srcRect b="0" l="0" r="0" t="0"/>
          <a:stretch/>
        </p:blipFill>
        <p:spPr>
          <a:xfrm>
            <a:off x="9252019" y="-31683"/>
            <a:ext cx="2840038" cy="800100"/>
          </a:xfrm>
          <a:prstGeom prst="rect">
            <a:avLst/>
          </a:prstGeom>
          <a:noFill/>
          <a:ln>
            <a:noFill/>
          </a:ln>
        </p:spPr>
      </p:pic>
      <p:pic>
        <p:nvPicPr>
          <p:cNvPr id="131" name="Google Shape;131;p4"/>
          <p:cNvPicPr preferRelativeResize="0"/>
          <p:nvPr/>
        </p:nvPicPr>
        <p:blipFill rotWithShape="1">
          <a:blip r:embed="rId4">
            <a:alphaModFix/>
          </a:blip>
          <a:srcRect b="0" l="0" r="0" t="0"/>
          <a:stretch/>
        </p:blipFill>
        <p:spPr>
          <a:xfrm>
            <a:off x="4753124" y="789437"/>
            <a:ext cx="4193804" cy="3905262"/>
          </a:xfrm>
          <a:prstGeom prst="rect">
            <a:avLst/>
          </a:prstGeom>
          <a:noFill/>
          <a:ln>
            <a:noFill/>
          </a:ln>
        </p:spPr>
      </p:pic>
      <p:pic>
        <p:nvPicPr>
          <p:cNvPr id="132" name="Google Shape;132;p4"/>
          <p:cNvPicPr preferRelativeResize="0"/>
          <p:nvPr/>
        </p:nvPicPr>
        <p:blipFill rotWithShape="1">
          <a:blip r:embed="rId5">
            <a:alphaModFix/>
          </a:blip>
          <a:srcRect b="0" l="0" r="0" t="0"/>
          <a:stretch/>
        </p:blipFill>
        <p:spPr>
          <a:xfrm>
            <a:off x="6850026" y="2742068"/>
            <a:ext cx="5242031" cy="3690361"/>
          </a:xfrm>
          <a:prstGeom prst="rect">
            <a:avLst/>
          </a:prstGeom>
          <a:noFill/>
          <a:ln>
            <a:noFill/>
          </a:ln>
        </p:spPr>
      </p:pic>
      <p:pic>
        <p:nvPicPr>
          <p:cNvPr id="133" name="Google Shape;133;p4"/>
          <p:cNvPicPr preferRelativeResize="0"/>
          <p:nvPr/>
        </p:nvPicPr>
        <p:blipFill rotWithShape="1">
          <a:blip r:embed="rId6">
            <a:alphaModFix/>
          </a:blip>
          <a:srcRect b="0" l="0" r="0" t="94106"/>
          <a:stretch/>
        </p:blipFill>
        <p:spPr>
          <a:xfrm>
            <a:off x="0" y="6351675"/>
            <a:ext cx="12192001" cy="546652"/>
          </a:xfrm>
          <a:prstGeom prst="rect">
            <a:avLst/>
          </a:prstGeom>
          <a:noFill/>
          <a:ln>
            <a:noFill/>
          </a:ln>
        </p:spPr>
      </p:pic>
      <p:pic>
        <p:nvPicPr>
          <p:cNvPr id="134" name="Google Shape;134;p4"/>
          <p:cNvPicPr preferRelativeResize="0"/>
          <p:nvPr/>
        </p:nvPicPr>
        <p:blipFill rotWithShape="1">
          <a:blip r:embed="rId7">
            <a:alphaModFix/>
          </a:blip>
          <a:srcRect b="0" l="0" r="0" t="0"/>
          <a:stretch/>
        </p:blipFill>
        <p:spPr>
          <a:xfrm>
            <a:off x="82770" y="976200"/>
            <a:ext cx="4596782" cy="51515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5"/>
          <p:cNvGrpSpPr/>
          <p:nvPr/>
        </p:nvGrpSpPr>
        <p:grpSpPr>
          <a:xfrm>
            <a:off x="239712" y="314601"/>
            <a:ext cx="11952288" cy="5642319"/>
            <a:chOff x="245611" y="127451"/>
            <a:chExt cx="11952895" cy="5642543"/>
          </a:xfrm>
        </p:grpSpPr>
        <p:sp>
          <p:nvSpPr>
            <p:cNvPr id="141" name="Google Shape;141;p5"/>
            <p:cNvSpPr txBox="1"/>
            <p:nvPr/>
          </p:nvSpPr>
          <p:spPr>
            <a:xfrm>
              <a:off x="3757340" y="127451"/>
              <a:ext cx="8441166" cy="76203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t/>
              </a:r>
              <a:endParaRPr b="1" i="0" sz="2000" u="none" cap="none" strike="noStrike">
                <a:solidFill>
                  <a:schemeClr val="lt1"/>
                </a:solidFill>
                <a:latin typeface="Calibri"/>
                <a:ea typeface="Calibri"/>
                <a:cs typeface="Calibri"/>
                <a:sym typeface="Calibri"/>
              </a:endParaRPr>
            </a:p>
          </p:txBody>
        </p:sp>
        <p:cxnSp>
          <p:nvCxnSpPr>
            <p:cNvPr id="142" name="Google Shape;142;p5"/>
            <p:cNvCxnSpPr/>
            <p:nvPr/>
          </p:nvCxnSpPr>
          <p:spPr>
            <a:xfrm>
              <a:off x="4873616" y="1351806"/>
              <a:ext cx="0" cy="4418188"/>
            </a:xfrm>
            <a:prstGeom prst="straightConnector1">
              <a:avLst/>
            </a:prstGeom>
            <a:noFill/>
            <a:ln cap="flat" cmpd="sng" w="57150">
              <a:solidFill>
                <a:schemeClr val="lt1"/>
              </a:solidFill>
              <a:prstDash val="solid"/>
              <a:miter lim="800000"/>
              <a:headEnd len="sm" w="sm" type="none"/>
              <a:tailEnd len="sm" w="sm" type="none"/>
            </a:ln>
          </p:spPr>
        </p:cxnSp>
        <p:grpSp>
          <p:nvGrpSpPr>
            <p:cNvPr id="143" name="Google Shape;143;p5"/>
            <p:cNvGrpSpPr/>
            <p:nvPr/>
          </p:nvGrpSpPr>
          <p:grpSpPr>
            <a:xfrm>
              <a:off x="388391" y="814002"/>
              <a:ext cx="4899066" cy="783532"/>
              <a:chOff x="388391" y="814002"/>
              <a:chExt cx="4899066" cy="783532"/>
            </a:xfrm>
          </p:grpSpPr>
          <p:sp>
            <p:nvSpPr>
              <p:cNvPr id="144" name="Google Shape;144;p5"/>
              <p:cNvSpPr txBox="1"/>
              <p:nvPr/>
            </p:nvSpPr>
            <p:spPr>
              <a:xfrm>
                <a:off x="388391" y="814002"/>
                <a:ext cx="4899066" cy="7835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C000"/>
                  </a:buClr>
                  <a:buSzPts val="2000"/>
                  <a:buFont typeface="Calibri"/>
                  <a:buNone/>
                </a:pPr>
                <a:r>
                  <a:rPr b="1" i="0" lang="en-US" sz="2000" u="none" cap="none" strike="noStrike">
                    <a:solidFill>
                      <a:srgbClr val="FFC000"/>
                    </a:solidFill>
                    <a:latin typeface="Calibri"/>
                    <a:ea typeface="Calibri"/>
                    <a:cs typeface="Calibri"/>
                    <a:sym typeface="Calibri"/>
                  </a:rPr>
                  <a:t>WP 5 Owner. Hultgren Nachhaltigkeitsberatung UG,  Germany</a:t>
                </a:r>
                <a:endParaRPr/>
              </a:p>
              <a:p>
                <a:pPr indent="0" lvl="0" marL="0" marR="0" rtl="0" algn="ctr">
                  <a:lnSpc>
                    <a:spcPct val="90000"/>
                  </a:lnSpc>
                  <a:spcBef>
                    <a:spcPts val="0"/>
                  </a:spcBef>
                  <a:spcAft>
                    <a:spcPts val="0"/>
                  </a:spcAft>
                  <a:buClr>
                    <a:schemeClr val="dk1"/>
                  </a:buClr>
                  <a:buSzPts val="2000"/>
                  <a:buFont typeface="Calibri"/>
                  <a:buNone/>
                </a:pPr>
                <a:r>
                  <a:t/>
                </a:r>
                <a:endParaRPr b="1" i="0" sz="2000" u="none" cap="none" strike="noStrike">
                  <a:solidFill>
                    <a:srgbClr val="FFC000"/>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2000"/>
                  <a:buFont typeface="Calibri"/>
                  <a:buNone/>
                </a:pPr>
                <a:r>
                  <a:t/>
                </a:r>
                <a:endParaRPr b="1" i="0" sz="2000" u="none" cap="none" strike="noStrike">
                  <a:solidFill>
                    <a:srgbClr val="FFC000"/>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2000"/>
                  <a:buFont typeface="Calibri"/>
                  <a:buNone/>
                </a:pPr>
                <a:r>
                  <a:t/>
                </a:r>
                <a:endParaRPr b="1" i="0" sz="2000" u="none" cap="none" strike="noStrike">
                  <a:solidFill>
                    <a:srgbClr val="FFC000"/>
                  </a:solidFill>
                  <a:latin typeface="Arial"/>
                  <a:ea typeface="Arial"/>
                  <a:cs typeface="Arial"/>
                  <a:sym typeface="Arial"/>
                </a:endParaRPr>
              </a:p>
            </p:txBody>
          </p:sp>
          <p:cxnSp>
            <p:nvCxnSpPr>
              <p:cNvPr id="145" name="Google Shape;145;p5"/>
              <p:cNvCxnSpPr/>
              <p:nvPr/>
            </p:nvCxnSpPr>
            <p:spPr>
              <a:xfrm>
                <a:off x="745871" y="1418209"/>
                <a:ext cx="3355146" cy="9939"/>
              </a:xfrm>
              <a:prstGeom prst="straightConnector1">
                <a:avLst/>
              </a:prstGeom>
              <a:noFill/>
              <a:ln cap="flat" cmpd="sng" w="38100">
                <a:solidFill>
                  <a:schemeClr val="lt1"/>
                </a:solidFill>
                <a:prstDash val="solid"/>
                <a:miter lim="800000"/>
                <a:headEnd len="sm" w="sm" type="none"/>
                <a:tailEnd len="sm" w="sm" type="none"/>
              </a:ln>
            </p:spPr>
          </p:cxnSp>
        </p:grpSp>
        <p:sp>
          <p:nvSpPr>
            <p:cNvPr id="146" name="Google Shape;146;p5"/>
            <p:cNvSpPr txBox="1"/>
            <p:nvPr/>
          </p:nvSpPr>
          <p:spPr>
            <a:xfrm>
              <a:off x="245611" y="1597534"/>
              <a:ext cx="4214164" cy="3899055"/>
            </a:xfrm>
            <a:prstGeom prst="rect">
              <a:avLst/>
            </a:prstGeom>
            <a:noFill/>
            <a:ln>
              <a:noFill/>
            </a:ln>
          </p:spPr>
          <p:txBody>
            <a:bodyPr anchorCtr="0" anchor="t" bIns="45700" lIns="91425" spcFirstLastPara="1" rIns="91425" wrap="square" tIns="45700">
              <a:noAutofit/>
            </a:bodyPr>
            <a:lstStyle/>
            <a:p>
              <a:pPr indent="-90488" lvl="0" marL="179388" marR="0" rtl="0" algn="just">
                <a:spcBef>
                  <a:spcPts val="0"/>
                </a:spcBef>
                <a:spcAft>
                  <a:spcPts val="0"/>
                </a:spcAft>
                <a:buClr>
                  <a:srgbClr val="767171"/>
                </a:buClr>
                <a:buSzPts val="1400"/>
                <a:buFont typeface="Arial"/>
                <a:buNone/>
              </a:pPr>
              <a:r>
                <a:t/>
              </a:r>
              <a:endParaRPr b="0" i="0" sz="1400" u="none" cap="none" strike="noStrike">
                <a:solidFill>
                  <a:schemeClr val="lt1"/>
                </a:solidFill>
                <a:latin typeface="Arial"/>
                <a:ea typeface="Arial"/>
                <a:cs typeface="Arial"/>
                <a:sym typeface="Arial"/>
              </a:endParaRPr>
            </a:p>
            <a:p>
              <a:pPr indent="-179388" lvl="0" marL="179388"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Quality plan developed.</a:t>
              </a:r>
              <a:endParaRPr/>
            </a:p>
            <a:p>
              <a:pPr indent="-179388" lvl="0" marL="179388"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Evaluation and quality control of the SV, trainings, project events, etc. </a:t>
              </a:r>
              <a:endParaRPr/>
            </a:p>
            <a:p>
              <a:pPr indent="-179388" lvl="0" marL="179388"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Evaluation of the achieved results.</a:t>
              </a:r>
              <a:endParaRPr/>
            </a:p>
            <a:p>
              <a:pPr indent="-179388" lvl="0" marL="179388"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Ongoing quality control.</a:t>
              </a:r>
              <a:endParaRPr/>
            </a:p>
            <a:p>
              <a:pPr indent="-179388" lvl="0" marL="179388"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Advising and supporting the project management and WP owners</a:t>
              </a:r>
              <a:endParaRPr b="0" i="0" sz="1600" u="none" cap="none" strike="noStrike">
                <a:solidFill>
                  <a:schemeClr val="lt1"/>
                </a:solidFill>
                <a:latin typeface="Arial"/>
                <a:ea typeface="Arial"/>
                <a:cs typeface="Arial"/>
                <a:sym typeface="Arial"/>
              </a:endParaRPr>
            </a:p>
            <a:p>
              <a:pPr indent="-90488" lvl="0" marL="179388" marR="0" rtl="0" algn="just">
                <a:spcBef>
                  <a:spcPts val="50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a:p>
              <a:pPr indent="-179388" lvl="0" marL="179388" marR="0" rtl="0" algn="just">
                <a:spcBef>
                  <a:spcPts val="0"/>
                </a:spcBef>
                <a:spcAft>
                  <a:spcPts val="0"/>
                </a:spcAft>
                <a:buClr>
                  <a:srgbClr val="767171"/>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cxnSp>
        <p:nvCxnSpPr>
          <p:cNvPr id="147" name="Google Shape;147;p5"/>
          <p:cNvCxnSpPr/>
          <p:nvPr/>
        </p:nvCxnSpPr>
        <p:spPr>
          <a:xfrm>
            <a:off x="7759148" y="1558650"/>
            <a:ext cx="3181350" cy="0"/>
          </a:xfrm>
          <a:prstGeom prst="straightConnector1">
            <a:avLst/>
          </a:prstGeom>
          <a:noFill/>
          <a:ln cap="flat" cmpd="sng" w="38100">
            <a:solidFill>
              <a:schemeClr val="lt1"/>
            </a:solidFill>
            <a:prstDash val="solid"/>
            <a:miter lim="800000"/>
            <a:headEnd len="sm" w="sm" type="none"/>
            <a:tailEnd len="sm" w="sm" type="none"/>
          </a:ln>
        </p:spPr>
      </p:cxnSp>
      <p:sp>
        <p:nvSpPr>
          <p:cNvPr id="148" name="Google Shape;148;p5"/>
          <p:cNvSpPr txBox="1"/>
          <p:nvPr/>
        </p:nvSpPr>
        <p:spPr>
          <a:xfrm>
            <a:off x="5393704" y="1635125"/>
            <a:ext cx="6301408" cy="4275138"/>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To assure the quality of the INTERADIS project activities and results the quality management group was initiated:</a:t>
            </a:r>
            <a:endParaRPr/>
          </a:p>
          <a:p>
            <a:pPr indent="-179388" lvl="1" marL="635001"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Vice-rector for Administrative Affairs,</a:t>
            </a:r>
            <a:endParaRPr/>
          </a:p>
          <a:p>
            <a:pPr indent="-179388" lvl="1" marL="635001"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Director of the Institute of Economics and Management, Head of Department for Didactics, </a:t>
            </a:r>
            <a:endParaRPr/>
          </a:p>
          <a:p>
            <a:pPr indent="-179388" lvl="1" marL="635001"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Head of Education Quality Department, </a:t>
            </a:r>
            <a:endParaRPr/>
          </a:p>
          <a:p>
            <a:pPr indent="-179388" lvl="1" marL="635001"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2 Ukrainian students and 2 International students from Morocco and Ecuador,</a:t>
            </a:r>
            <a:endParaRPr/>
          </a:p>
          <a:p>
            <a:pPr indent="-179388" lvl="1" marL="635001" marR="0" rtl="0" algn="just">
              <a:spcBef>
                <a:spcPts val="500"/>
              </a:spcBef>
              <a:spcAft>
                <a:spcPts val="0"/>
              </a:spcAft>
              <a:buClr>
                <a:srgbClr val="767171"/>
              </a:buClr>
              <a:buSzPts val="1600"/>
              <a:buFont typeface="Arial"/>
              <a:buChar char="•"/>
            </a:pPr>
            <a:r>
              <a:rPr b="0" i="0" lang="en-US" sz="1600" u="none" cap="none" strike="noStrike">
                <a:solidFill>
                  <a:schemeClr val="lt1"/>
                </a:solidFill>
                <a:latin typeface="Arial"/>
                <a:ea typeface="Arial"/>
                <a:cs typeface="Arial"/>
                <a:sym typeface="Arial"/>
              </a:rPr>
              <a:t>The quality of educational materials is assured by the guarantors of the relevant specialties.</a:t>
            </a:r>
            <a:endParaRPr/>
          </a:p>
        </p:txBody>
      </p:sp>
      <p:sp>
        <p:nvSpPr>
          <p:cNvPr id="149" name="Google Shape;149;p5"/>
          <p:cNvSpPr txBox="1"/>
          <p:nvPr/>
        </p:nvSpPr>
        <p:spPr>
          <a:xfrm>
            <a:off x="2170941" y="106363"/>
            <a:ext cx="8440737"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PROJECT IMPLEMENTATION. </a:t>
            </a:r>
            <a:endParaRPr/>
          </a:p>
          <a:p>
            <a:pPr indent="0" lvl="0" marL="0" marR="0" rtl="0" algn="ctr">
              <a:lnSpc>
                <a:spcPct val="90000"/>
              </a:lnSpc>
              <a:spcBef>
                <a:spcPts val="0"/>
              </a:spcBef>
              <a:spcAft>
                <a:spcPts val="0"/>
              </a:spcAft>
              <a:buNone/>
            </a:pPr>
            <a:r>
              <a:rPr b="1" i="0" lang="en-US" sz="1900" u="none" cap="none" strike="noStrike">
                <a:solidFill>
                  <a:schemeClr val="lt1"/>
                </a:solidFill>
                <a:latin typeface="Arial"/>
                <a:ea typeface="Arial"/>
                <a:cs typeface="Arial"/>
                <a:sym typeface="Arial"/>
              </a:rPr>
              <a:t>Quality  Management</a:t>
            </a:r>
            <a:endParaRPr b="0" i="0" sz="1900" u="none" cap="none" strike="noStrike">
              <a:solidFill>
                <a:schemeClr val="lt1"/>
              </a:solidFill>
              <a:latin typeface="Arial"/>
              <a:ea typeface="Arial"/>
              <a:cs typeface="Arial"/>
              <a:sym typeface="Arial"/>
            </a:endParaRPr>
          </a:p>
        </p:txBody>
      </p:sp>
      <p:sp>
        <p:nvSpPr>
          <p:cNvPr id="150" name="Google Shape;150;p5"/>
          <p:cNvSpPr txBox="1"/>
          <p:nvPr/>
        </p:nvSpPr>
        <p:spPr>
          <a:xfrm>
            <a:off x="7543248" y="1078603"/>
            <a:ext cx="3397250" cy="660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000"/>
              <a:buFont typeface="Calibri"/>
              <a:buNone/>
            </a:pPr>
            <a:r>
              <a:rPr b="1" i="0" lang="en-US" sz="2000" u="none" cap="none" strike="noStrike">
                <a:solidFill>
                  <a:srgbClr val="FFC000"/>
                </a:solidFill>
                <a:latin typeface="Calibri"/>
                <a:ea typeface="Calibri"/>
                <a:cs typeface="Calibri"/>
                <a:sym typeface="Calibri"/>
              </a:rPr>
              <a:t>NUWEE quality management</a:t>
            </a:r>
            <a:endParaRPr b="1" i="0" sz="2000" u="none" cap="none" strike="noStrike">
              <a:solidFill>
                <a:srgbClr val="FFC000"/>
              </a:solidFill>
              <a:latin typeface="Arial"/>
              <a:ea typeface="Arial"/>
              <a:cs typeface="Arial"/>
              <a:sym typeface="Arial"/>
            </a:endParaRPr>
          </a:p>
        </p:txBody>
      </p:sp>
      <p:sp>
        <p:nvSpPr>
          <p:cNvPr id="151" name="Google Shape;151;p5"/>
          <p:cNvSpPr txBox="1"/>
          <p:nvPr/>
        </p:nvSpPr>
        <p:spPr>
          <a:xfrm>
            <a:off x="239713" y="1576388"/>
            <a:ext cx="3328987" cy="3898900"/>
          </a:xfrm>
          <a:prstGeom prst="rect">
            <a:avLst/>
          </a:prstGeom>
          <a:noFill/>
          <a:ln>
            <a:noFill/>
          </a:ln>
        </p:spPr>
        <p:txBody>
          <a:bodyPr anchorCtr="0" anchor="t" bIns="45700" lIns="91425" spcFirstLastPara="1" rIns="91425" wrap="square" tIns="45700">
            <a:noAutofit/>
          </a:bodyPr>
          <a:lstStyle/>
          <a:p>
            <a:pPr indent="-179388" lvl="0" marL="179388" marR="0" rtl="0" algn="just">
              <a:spcBef>
                <a:spcPts val="0"/>
              </a:spcBef>
              <a:spcAft>
                <a:spcPts val="0"/>
              </a:spcAft>
              <a:buClr>
                <a:srgbClr val="767171"/>
              </a:buClr>
              <a:buSzPts val="2200"/>
              <a:buFont typeface="Arial"/>
              <a:buNone/>
            </a:pPr>
            <a:r>
              <a:t/>
            </a:r>
            <a:endParaRPr b="0" i="0" sz="22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152" name="Google Shape;152;p5"/>
          <p:cNvPicPr preferRelativeResize="0"/>
          <p:nvPr/>
        </p:nvPicPr>
        <p:blipFill rotWithShape="1">
          <a:blip r:embed="rId3">
            <a:alphaModFix/>
          </a:blip>
          <a:srcRect b="0" l="0" r="0" t="0"/>
          <a:stretch/>
        </p:blipFill>
        <p:spPr>
          <a:xfrm>
            <a:off x="9276210" y="68263"/>
            <a:ext cx="2840038" cy="800100"/>
          </a:xfrm>
          <a:prstGeom prst="rect">
            <a:avLst/>
          </a:prstGeom>
          <a:noFill/>
          <a:ln>
            <a:noFill/>
          </a:ln>
        </p:spPr>
      </p:pic>
      <p:pic>
        <p:nvPicPr>
          <p:cNvPr id="153" name="Google Shape;153;p5"/>
          <p:cNvPicPr preferRelativeResize="0"/>
          <p:nvPr/>
        </p:nvPicPr>
        <p:blipFill rotWithShape="1">
          <a:blip r:embed="rId4">
            <a:alphaModFix/>
          </a:blip>
          <a:srcRect b="0" l="0" r="0" t="94106"/>
          <a:stretch/>
        </p:blipFill>
        <p:spPr>
          <a:xfrm>
            <a:off x="0" y="6341165"/>
            <a:ext cx="12192001" cy="5466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nvSpPr>
        <p:spPr>
          <a:xfrm>
            <a:off x="3640138" y="0"/>
            <a:ext cx="7013575" cy="7620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Project visibility. Website</a:t>
            </a:r>
            <a:endParaRPr b="1" i="0" sz="28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400"/>
              <a:buFont typeface="Calibri"/>
              <a:buNone/>
            </a:pPr>
            <a:r>
              <a:rPr b="1" i="1" lang="en-US" sz="1400" u="none" cap="none" strike="noStrike">
                <a:solidFill>
                  <a:schemeClr val="lt1"/>
                </a:solidFill>
                <a:latin typeface="Calibri"/>
                <a:ea typeface="Calibri"/>
                <a:cs typeface="Calibri"/>
                <a:sym typeface="Calibri"/>
              </a:rPr>
              <a:t>(art. 1.10.8-9   Grant agreement</a:t>
            </a:r>
            <a:r>
              <a:rPr b="1" i="1" lang="en-US" sz="2000" u="none" cap="none" strike="noStrike">
                <a:solidFill>
                  <a:schemeClr val="lt1"/>
                </a:solidFill>
                <a:latin typeface="Calibri"/>
                <a:ea typeface="Calibri"/>
                <a:cs typeface="Calibri"/>
                <a:sym typeface="Calibri"/>
              </a:rPr>
              <a:t>)</a:t>
            </a:r>
            <a:endParaRPr b="1" i="0" sz="2000" u="none" cap="none" strike="noStrike">
              <a:solidFill>
                <a:schemeClr val="lt1"/>
              </a:solidFill>
              <a:latin typeface="Calibri"/>
              <a:ea typeface="Calibri"/>
              <a:cs typeface="Calibri"/>
              <a:sym typeface="Calibri"/>
            </a:endParaRPr>
          </a:p>
        </p:txBody>
      </p:sp>
      <p:pic>
        <p:nvPicPr>
          <p:cNvPr id="160" name="Google Shape;160;p6"/>
          <p:cNvPicPr preferRelativeResize="0"/>
          <p:nvPr/>
        </p:nvPicPr>
        <p:blipFill rotWithShape="1">
          <a:blip r:embed="rId3">
            <a:alphaModFix/>
          </a:blip>
          <a:srcRect b="6865" l="34222" r="35500" t="26772"/>
          <a:stretch/>
        </p:blipFill>
        <p:spPr>
          <a:xfrm>
            <a:off x="7392850" y="858043"/>
            <a:ext cx="4678017" cy="5531651"/>
          </a:xfrm>
          <a:prstGeom prst="rect">
            <a:avLst/>
          </a:prstGeom>
          <a:noFill/>
          <a:ln>
            <a:noFill/>
          </a:ln>
        </p:spPr>
      </p:pic>
      <p:sp>
        <p:nvSpPr>
          <p:cNvPr id="161" name="Google Shape;161;p6"/>
          <p:cNvSpPr/>
          <p:nvPr/>
        </p:nvSpPr>
        <p:spPr>
          <a:xfrm>
            <a:off x="10476569" y="5417516"/>
            <a:ext cx="433388" cy="134938"/>
          </a:xfrm>
          <a:prstGeom prst="rect">
            <a:avLst/>
          </a:prstGeom>
          <a:noFill/>
          <a:ln cap="flat" cmpd="sng" w="12700">
            <a:solidFill>
              <a:srgbClr val="F460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162" name="Google Shape;162;p6"/>
          <p:cNvSpPr/>
          <p:nvPr/>
        </p:nvSpPr>
        <p:spPr>
          <a:xfrm>
            <a:off x="10148819" y="5417516"/>
            <a:ext cx="346075" cy="134938"/>
          </a:xfrm>
          <a:prstGeom prst="rightArrow">
            <a:avLst>
              <a:gd fmla="val 50000" name="adj1"/>
              <a:gd fmla="val 50000" name="adj2"/>
            </a:avLst>
          </a:prstGeom>
          <a:solidFill>
            <a:srgbClr val="F46036"/>
          </a:solidFill>
          <a:ln cap="flat" cmpd="sng" w="12700">
            <a:solidFill>
              <a:srgbClr val="F460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163" name="Google Shape;163;p6"/>
          <p:cNvSpPr/>
          <p:nvPr/>
        </p:nvSpPr>
        <p:spPr>
          <a:xfrm rot="10800000">
            <a:off x="10941463" y="5417717"/>
            <a:ext cx="346464" cy="134737"/>
          </a:xfrm>
          <a:prstGeom prst="rightArrow">
            <a:avLst>
              <a:gd fmla="val 50000" name="adj1"/>
              <a:gd fmla="val 50000" name="adj2"/>
            </a:avLst>
          </a:prstGeom>
          <a:solidFill>
            <a:srgbClr val="F46036"/>
          </a:solidFill>
          <a:ln cap="flat" cmpd="sng" w="12700">
            <a:solidFill>
              <a:srgbClr val="F460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txBox="1"/>
          <p:nvPr/>
        </p:nvSpPr>
        <p:spPr>
          <a:xfrm>
            <a:off x="10975134" y="5451384"/>
            <a:ext cx="312780" cy="6736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Calibri"/>
              <a:ea typeface="Calibri"/>
              <a:cs typeface="Calibri"/>
              <a:sym typeface="Calibri"/>
            </a:endParaRPr>
          </a:p>
        </p:txBody>
      </p:sp>
      <p:sp>
        <p:nvSpPr>
          <p:cNvPr id="165" name="Google Shape;165;p6"/>
          <p:cNvSpPr/>
          <p:nvPr/>
        </p:nvSpPr>
        <p:spPr>
          <a:xfrm>
            <a:off x="11179070" y="858043"/>
            <a:ext cx="885825" cy="255587"/>
          </a:xfrm>
          <a:prstGeom prst="rect">
            <a:avLst/>
          </a:prstGeom>
          <a:noFill/>
          <a:ln cap="flat" cmpd="sng" w="12700">
            <a:solidFill>
              <a:srgbClr val="F460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166" name="Google Shape;166;p6"/>
          <p:cNvSpPr txBox="1"/>
          <p:nvPr/>
        </p:nvSpPr>
        <p:spPr>
          <a:xfrm>
            <a:off x="30645" y="985836"/>
            <a:ext cx="7089363" cy="4273550"/>
          </a:xfrm>
          <a:prstGeom prst="rect">
            <a:avLst/>
          </a:prstGeom>
          <a:noFill/>
          <a:ln>
            <a:noFill/>
          </a:ln>
        </p:spPr>
        <p:txBody>
          <a:bodyPr anchorCtr="0" anchor="t" bIns="45700" lIns="91425" spcFirstLastPara="1" rIns="91425" wrap="square" tIns="45700">
            <a:noAutofit/>
          </a:bodyPr>
          <a:lstStyle/>
          <a:p>
            <a:pPr indent="-180000" lvl="0" marL="180000" marR="0" rtl="0" algn="just">
              <a:lnSpc>
                <a:spcPct val="100000"/>
              </a:lnSpc>
              <a:spcBef>
                <a:spcPts val="0"/>
              </a:spcBef>
              <a:spcAft>
                <a:spcPts val="0"/>
              </a:spcAft>
              <a:buClr>
                <a:srgbClr val="757070"/>
              </a:buClr>
              <a:buSzPts val="2000"/>
              <a:buFont typeface="Arial"/>
              <a:buChar char="•"/>
            </a:pPr>
            <a:r>
              <a:rPr b="0" i="0" lang="en-US" sz="2000" u="none" cap="none" strike="noStrike">
                <a:solidFill>
                  <a:schemeClr val="lt1"/>
                </a:solidFill>
                <a:latin typeface="Calibri"/>
                <a:ea typeface="Calibri"/>
                <a:cs typeface="Calibri"/>
                <a:sym typeface="Calibri"/>
              </a:rPr>
              <a:t>To disseminate the information on the project the tab “INTERADIS” on the </a:t>
            </a:r>
            <a:r>
              <a:rPr b="1" i="0" lang="en-US" sz="2000" u="sng" cap="none" strike="noStrike">
                <a:solidFill>
                  <a:srgbClr val="FFD966"/>
                </a:solidFill>
                <a:latin typeface="Calibri"/>
                <a:ea typeface="Calibri"/>
                <a:cs typeface="Calibri"/>
                <a:sym typeface="Calibri"/>
              </a:rPr>
              <a:t>NUWEE home page </a:t>
            </a:r>
            <a:r>
              <a:rPr b="0" i="0" lang="en-US" sz="2000" u="none" cap="none" strike="noStrike">
                <a:solidFill>
                  <a:schemeClr val="lt1"/>
                </a:solidFill>
                <a:latin typeface="Calibri"/>
                <a:ea typeface="Calibri"/>
                <a:cs typeface="Calibri"/>
                <a:sym typeface="Calibri"/>
              </a:rPr>
              <a:t>and the tab “INTERADIS” on the </a:t>
            </a:r>
            <a:r>
              <a:rPr b="1" i="0" lang="en-US" sz="2000" u="sng" cap="none" strike="noStrike">
                <a:solidFill>
                  <a:srgbClr val="FFD966"/>
                </a:solidFill>
                <a:latin typeface="Calibri"/>
                <a:ea typeface="Calibri"/>
                <a:cs typeface="Calibri"/>
                <a:sym typeface="Calibri"/>
              </a:rPr>
              <a:t>webpage of the Centre for International Cooperation and Education</a:t>
            </a:r>
            <a:r>
              <a:rPr b="0" i="0" lang="en-US" sz="2000" u="none" cap="none" strike="noStrike">
                <a:solidFill>
                  <a:schemeClr val="lt1"/>
                </a:solidFill>
                <a:latin typeface="Calibri"/>
                <a:ea typeface="Calibri"/>
                <a:cs typeface="Calibri"/>
                <a:sym typeface="Calibri"/>
              </a:rPr>
              <a:t> in Ukrainian, English and Russian languages was created</a:t>
            </a:r>
            <a:endParaRPr b="0" i="0" sz="2000" u="sng" cap="none" strike="noStrike">
              <a:solidFill>
                <a:schemeClr val="lt1"/>
              </a:solidFill>
              <a:latin typeface="Calibri"/>
              <a:ea typeface="Calibri"/>
              <a:cs typeface="Calibri"/>
              <a:sym typeface="Calibri"/>
              <a:hlinkClick r:id="rId4">
                <a:extLst>
                  <a:ext uri="{A12FA001-AC4F-418D-AE19-62706E023703}">
                    <ahyp:hlinkClr val="tx"/>
                  </a:ext>
                </a:extLst>
              </a:hlinkClick>
            </a:endParaRPr>
          </a:p>
          <a:p>
            <a:pPr indent="0" lvl="0" marL="0" marR="0" rtl="0" algn="just">
              <a:lnSpc>
                <a:spcPct val="100000"/>
              </a:lnSpc>
              <a:spcBef>
                <a:spcPts val="500"/>
              </a:spcBef>
              <a:spcAft>
                <a:spcPts val="0"/>
              </a:spcAft>
              <a:buClr>
                <a:srgbClr val="757070"/>
              </a:buClr>
              <a:buSzPts val="1800"/>
              <a:buFont typeface="Arial"/>
              <a:buNone/>
            </a:pPr>
            <a:r>
              <a:t/>
            </a:r>
            <a:endParaRPr b="0" i="0" sz="1800" u="sng" cap="none" strike="noStrike">
              <a:solidFill>
                <a:schemeClr val="lt1"/>
              </a:solidFill>
              <a:latin typeface="Calibri"/>
              <a:ea typeface="Calibri"/>
              <a:cs typeface="Calibri"/>
              <a:sym typeface="Calibri"/>
              <a:hlinkClick r:id="rId5">
                <a:extLst>
                  <a:ext uri="{A12FA001-AC4F-418D-AE19-62706E023703}">
                    <ahyp:hlinkClr val="tx"/>
                  </a:ext>
                </a:extLst>
              </a:hlinkClick>
            </a:endParaRPr>
          </a:p>
          <a:p>
            <a:pPr indent="0" lvl="0" marL="0" marR="0" rtl="0" algn="just">
              <a:lnSpc>
                <a:spcPct val="100000"/>
              </a:lnSpc>
              <a:spcBef>
                <a:spcPts val="500"/>
              </a:spcBef>
              <a:spcAft>
                <a:spcPts val="0"/>
              </a:spcAft>
              <a:buClr>
                <a:srgbClr val="75707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just">
              <a:lnSpc>
                <a:spcPct val="100000"/>
              </a:lnSpc>
              <a:spcBef>
                <a:spcPts val="500"/>
              </a:spcBef>
              <a:spcAft>
                <a:spcPts val="0"/>
              </a:spcAft>
              <a:buClr>
                <a:srgbClr val="75707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just">
              <a:lnSpc>
                <a:spcPct val="100000"/>
              </a:lnSpc>
              <a:spcBef>
                <a:spcPts val="500"/>
              </a:spcBef>
              <a:spcAft>
                <a:spcPts val="0"/>
              </a:spcAft>
              <a:buClr>
                <a:srgbClr val="75707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just">
              <a:lnSpc>
                <a:spcPct val="100000"/>
              </a:lnSpc>
              <a:spcBef>
                <a:spcPts val="500"/>
              </a:spcBef>
              <a:spcAft>
                <a:spcPts val="0"/>
              </a:spcAft>
              <a:buClr>
                <a:srgbClr val="757070"/>
              </a:buClr>
              <a:buSzPts val="1800"/>
              <a:buFont typeface="Arial"/>
              <a:buNone/>
            </a:pPr>
            <a:r>
              <a:t/>
            </a:r>
            <a:endParaRPr b="0" i="0" sz="1800" u="none" cap="none" strike="noStrike">
              <a:solidFill>
                <a:schemeClr val="lt1"/>
              </a:solidFill>
              <a:latin typeface="Calibri"/>
              <a:ea typeface="Calibri"/>
              <a:cs typeface="Calibri"/>
              <a:sym typeface="Calibri"/>
            </a:endParaRPr>
          </a:p>
          <a:p>
            <a:pPr indent="-65700" lvl="0" marL="180000" marR="0" rtl="0" algn="just">
              <a:lnSpc>
                <a:spcPct val="100000"/>
              </a:lnSpc>
              <a:spcBef>
                <a:spcPts val="500"/>
              </a:spcBef>
              <a:spcAft>
                <a:spcPts val="0"/>
              </a:spcAft>
              <a:buClr>
                <a:srgbClr val="757070"/>
              </a:buClr>
              <a:buSzPts val="1800"/>
              <a:buFont typeface="Arial"/>
              <a:buNone/>
            </a:pPr>
            <a:r>
              <a:t/>
            </a:r>
            <a:endParaRPr b="0" i="0" sz="1800" u="none" cap="none" strike="noStrike">
              <a:solidFill>
                <a:schemeClr val="lt1"/>
              </a:solidFill>
              <a:latin typeface="Calibri"/>
              <a:ea typeface="Calibri"/>
              <a:cs typeface="Calibri"/>
              <a:sym typeface="Calibri"/>
            </a:endParaRPr>
          </a:p>
          <a:p>
            <a:pPr indent="-65700" lvl="0" marL="180000" marR="0" rtl="0" algn="just">
              <a:lnSpc>
                <a:spcPct val="100000"/>
              </a:lnSpc>
              <a:spcBef>
                <a:spcPts val="500"/>
              </a:spcBef>
              <a:spcAft>
                <a:spcPts val="0"/>
              </a:spcAft>
              <a:buClr>
                <a:srgbClr val="757070"/>
              </a:buClr>
              <a:buSzPts val="1800"/>
              <a:buFont typeface="Arial"/>
              <a:buNone/>
            </a:pPr>
            <a:r>
              <a:t/>
            </a:r>
            <a:endParaRPr b="0" i="0" sz="1800" u="none" cap="none" strike="noStrike">
              <a:solidFill>
                <a:schemeClr val="lt1"/>
              </a:solidFill>
              <a:latin typeface="Calibri"/>
              <a:ea typeface="Calibri"/>
              <a:cs typeface="Calibri"/>
              <a:sym typeface="Calibri"/>
            </a:endParaRPr>
          </a:p>
          <a:p>
            <a:pPr indent="-65700" lvl="0" marL="180000" marR="0" rtl="0" algn="just">
              <a:lnSpc>
                <a:spcPct val="100000"/>
              </a:lnSpc>
              <a:spcBef>
                <a:spcPts val="500"/>
              </a:spcBef>
              <a:spcAft>
                <a:spcPts val="0"/>
              </a:spcAft>
              <a:buClr>
                <a:srgbClr val="75707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just">
              <a:lnSpc>
                <a:spcPct val="100000"/>
              </a:lnSpc>
              <a:spcBef>
                <a:spcPts val="500"/>
              </a:spcBef>
              <a:spcAft>
                <a:spcPts val="0"/>
              </a:spcAft>
              <a:buClr>
                <a:srgbClr val="757070"/>
              </a:buClr>
              <a:buSzPts val="1800"/>
              <a:buFont typeface="Arial"/>
              <a:buNone/>
            </a:pPr>
            <a:r>
              <a:t/>
            </a:r>
            <a:endParaRPr b="0" i="0" sz="1800" u="none" cap="none" strike="noStrike">
              <a:solidFill>
                <a:schemeClr val="lt1"/>
              </a:solidFill>
              <a:latin typeface="Calibri"/>
              <a:ea typeface="Calibri"/>
              <a:cs typeface="Calibri"/>
              <a:sym typeface="Calibri"/>
            </a:endParaRPr>
          </a:p>
          <a:p>
            <a:pPr indent="-180000" lvl="0" marL="180000" marR="0" rtl="0" algn="just">
              <a:lnSpc>
                <a:spcPct val="100000"/>
              </a:lnSpc>
              <a:spcBef>
                <a:spcPts val="500"/>
              </a:spcBef>
              <a:spcAft>
                <a:spcPts val="0"/>
              </a:spcAft>
              <a:buClr>
                <a:srgbClr val="757070"/>
              </a:buClr>
              <a:buSzPts val="2000"/>
              <a:buFont typeface="Arial"/>
              <a:buChar char="•"/>
            </a:pPr>
            <a:r>
              <a:rPr b="0" i="0" lang="en-US" sz="2000" u="none" cap="none" strike="noStrike">
                <a:solidFill>
                  <a:schemeClr val="lt1"/>
                </a:solidFill>
                <a:latin typeface="Calibri"/>
                <a:ea typeface="Calibri"/>
                <a:cs typeface="Calibri"/>
                <a:sym typeface="Calibri"/>
              </a:rPr>
              <a:t>Project logo and logos for project beneficiaries are used on the webpage and all project publications </a:t>
            </a:r>
            <a:endParaRPr b="0" i="0" sz="2000" u="none" cap="none" strike="noStrike">
              <a:solidFill>
                <a:schemeClr val="lt1"/>
              </a:solidFill>
              <a:latin typeface="Calibri"/>
              <a:ea typeface="Calibri"/>
              <a:cs typeface="Calibri"/>
              <a:sym typeface="Calibri"/>
            </a:endParaRPr>
          </a:p>
          <a:p>
            <a:pPr indent="-65700" lvl="0" marL="180000" marR="0" rtl="0" algn="just">
              <a:lnSpc>
                <a:spcPct val="100000"/>
              </a:lnSpc>
              <a:spcBef>
                <a:spcPts val="500"/>
              </a:spcBef>
              <a:spcAft>
                <a:spcPts val="0"/>
              </a:spcAft>
              <a:buClr>
                <a:srgbClr val="757070"/>
              </a:buClr>
              <a:buSzPts val="1800"/>
              <a:buFont typeface="Arial"/>
              <a:buNone/>
            </a:pPr>
            <a:r>
              <a:t/>
            </a:r>
            <a:endParaRPr b="0" i="0" sz="1800" u="none" cap="none" strike="noStrike">
              <a:solidFill>
                <a:schemeClr val="lt1"/>
              </a:solidFill>
              <a:latin typeface="Calibri"/>
              <a:ea typeface="Calibri"/>
              <a:cs typeface="Calibri"/>
              <a:sym typeface="Calibri"/>
            </a:endParaRPr>
          </a:p>
          <a:p>
            <a:pPr indent="-78400" lvl="0" marL="180000" marR="0" rtl="0" algn="just">
              <a:lnSpc>
                <a:spcPct val="100000"/>
              </a:lnSpc>
              <a:spcBef>
                <a:spcPts val="500"/>
              </a:spcBef>
              <a:spcAft>
                <a:spcPts val="0"/>
              </a:spcAft>
              <a:buClr>
                <a:srgbClr val="757070"/>
              </a:buClr>
              <a:buSzPts val="1600"/>
              <a:buFont typeface="Arial"/>
              <a:buNone/>
            </a:pPr>
            <a:r>
              <a:t/>
            </a:r>
            <a:endParaRPr b="0" i="0" sz="1600" u="none" cap="none" strike="noStrike">
              <a:solidFill>
                <a:schemeClr val="lt1"/>
              </a:solidFill>
              <a:latin typeface="Calibri"/>
              <a:ea typeface="Calibri"/>
              <a:cs typeface="Calibri"/>
              <a:sym typeface="Calibri"/>
            </a:endParaRPr>
          </a:p>
          <a:p>
            <a:pPr indent="-78400" lvl="0" marL="180000" marR="0" rtl="0" algn="just">
              <a:lnSpc>
                <a:spcPct val="100000"/>
              </a:lnSpc>
              <a:spcBef>
                <a:spcPts val="500"/>
              </a:spcBef>
              <a:spcAft>
                <a:spcPts val="0"/>
              </a:spcAft>
              <a:buClr>
                <a:srgbClr val="757070"/>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180000" marR="0" rtl="0" algn="just">
              <a:lnSpc>
                <a:spcPct val="100000"/>
              </a:lnSpc>
              <a:spcBef>
                <a:spcPts val="0"/>
              </a:spcBef>
              <a:spcAft>
                <a:spcPts val="0"/>
              </a:spcAft>
              <a:buClr>
                <a:srgbClr val="757070"/>
              </a:buClr>
              <a:buSzPts val="2200"/>
              <a:buFont typeface="Arial"/>
              <a:buNone/>
            </a:pPr>
            <a:r>
              <a:t/>
            </a:r>
            <a:endParaRPr b="0" i="0" sz="22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167" name="Google Shape;167;p6"/>
          <p:cNvPicPr preferRelativeResize="0"/>
          <p:nvPr/>
        </p:nvPicPr>
        <p:blipFill rotWithShape="1">
          <a:blip r:embed="rId6">
            <a:alphaModFix/>
          </a:blip>
          <a:srcRect b="0" l="0" r="0" t="0"/>
          <a:stretch/>
        </p:blipFill>
        <p:spPr>
          <a:xfrm>
            <a:off x="9252019" y="-10663"/>
            <a:ext cx="2840038" cy="800100"/>
          </a:xfrm>
          <a:prstGeom prst="rect">
            <a:avLst/>
          </a:prstGeom>
          <a:noFill/>
          <a:ln>
            <a:noFill/>
          </a:ln>
        </p:spPr>
      </p:pic>
      <p:pic>
        <p:nvPicPr>
          <p:cNvPr id="168" name="Google Shape;168;p6"/>
          <p:cNvPicPr preferRelativeResize="0"/>
          <p:nvPr/>
        </p:nvPicPr>
        <p:blipFill rotWithShape="1">
          <a:blip r:embed="rId7">
            <a:alphaModFix/>
          </a:blip>
          <a:srcRect b="0" l="0" r="0" t="94106"/>
          <a:stretch/>
        </p:blipFill>
        <p:spPr>
          <a:xfrm>
            <a:off x="0" y="6341165"/>
            <a:ext cx="12192001" cy="546652"/>
          </a:xfrm>
          <a:prstGeom prst="rect">
            <a:avLst/>
          </a:prstGeom>
          <a:noFill/>
          <a:ln>
            <a:noFill/>
          </a:ln>
        </p:spPr>
      </p:pic>
      <p:grpSp>
        <p:nvGrpSpPr>
          <p:cNvPr id="169" name="Google Shape;169;p6"/>
          <p:cNvGrpSpPr/>
          <p:nvPr/>
        </p:nvGrpSpPr>
        <p:grpSpPr>
          <a:xfrm>
            <a:off x="157098" y="2684599"/>
            <a:ext cx="7083128" cy="1169956"/>
            <a:chOff x="3" y="367465"/>
            <a:chExt cx="7083128" cy="1169956"/>
          </a:xfrm>
        </p:grpSpPr>
        <p:sp>
          <p:nvSpPr>
            <p:cNvPr id="170" name="Google Shape;170;p6"/>
            <p:cNvSpPr/>
            <p:nvPr/>
          </p:nvSpPr>
          <p:spPr>
            <a:xfrm>
              <a:off x="3" y="367465"/>
              <a:ext cx="1862342" cy="1117405"/>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txBox="1"/>
            <p:nvPr/>
          </p:nvSpPr>
          <p:spPr>
            <a:xfrm>
              <a:off x="32731" y="400193"/>
              <a:ext cx="1796886" cy="105194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en-US" sz="1400" u="sng" cap="none" strike="noStrike">
                  <a:solidFill>
                    <a:srgbClr val="F46036"/>
                  </a:solidFill>
                  <a:latin typeface="Arial"/>
                  <a:ea typeface="Arial"/>
                  <a:cs typeface="Arial"/>
                  <a:sym typeface="Arial"/>
                  <a:hlinkClick r:id="rId8">
                    <a:extLst>
                      <a:ext uri="{A12FA001-AC4F-418D-AE19-62706E023703}">
                        <ahyp:hlinkClr val="tx"/>
                      </a:ext>
                    </a:extLst>
                  </a:hlinkClick>
                </a:rPr>
                <a:t>https://nuwm.edu.ua/</a:t>
              </a:r>
              <a:r>
                <a:rPr b="0" i="0" lang="en-US" sz="1400" u="none" cap="none" strike="noStrike">
                  <a:solidFill>
                    <a:srgbClr val="F46036"/>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172" name="Google Shape;172;p6"/>
            <p:cNvSpPr/>
            <p:nvPr/>
          </p:nvSpPr>
          <p:spPr>
            <a:xfrm rot="69116">
              <a:off x="2050096" y="721739"/>
              <a:ext cx="398197" cy="461860"/>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txBox="1"/>
            <p:nvPr/>
          </p:nvSpPr>
          <p:spPr>
            <a:xfrm rot="69116">
              <a:off x="2050108" y="812910"/>
              <a:ext cx="278738" cy="27711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4" name="Google Shape;174;p6"/>
            <p:cNvSpPr/>
            <p:nvPr/>
          </p:nvSpPr>
          <p:spPr>
            <a:xfrm>
              <a:off x="2613510" y="420016"/>
              <a:ext cx="1862342" cy="1117405"/>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txBox="1"/>
            <p:nvPr/>
          </p:nvSpPr>
          <p:spPr>
            <a:xfrm>
              <a:off x="2646238" y="452744"/>
              <a:ext cx="1796886" cy="105194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en-US" sz="1400" u="none" cap="none" strike="noStrike">
                  <a:solidFill>
                    <a:schemeClr val="lt1"/>
                  </a:solidFill>
                  <a:latin typeface="Arial"/>
                  <a:ea typeface="Arial"/>
                  <a:cs typeface="Arial"/>
                  <a:sym typeface="Arial"/>
                </a:rPr>
                <a:t>PROJECTS</a:t>
              </a:r>
              <a:endParaRPr b="0" i="0" sz="1400" u="none" cap="none" strike="noStrike">
                <a:solidFill>
                  <a:schemeClr val="lt1"/>
                </a:solidFill>
                <a:latin typeface="Arial"/>
                <a:ea typeface="Arial"/>
                <a:cs typeface="Arial"/>
                <a:sym typeface="Arial"/>
              </a:endParaRPr>
            </a:p>
          </p:txBody>
        </p:sp>
        <p:sp>
          <p:nvSpPr>
            <p:cNvPr id="176" name="Google Shape;176;p6"/>
            <p:cNvSpPr/>
            <p:nvPr/>
          </p:nvSpPr>
          <p:spPr>
            <a:xfrm rot="-69281">
              <a:off x="4662046" y="721288"/>
              <a:ext cx="394896" cy="461860"/>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txBox="1"/>
            <p:nvPr/>
          </p:nvSpPr>
          <p:spPr>
            <a:xfrm rot="-69281">
              <a:off x="4662058" y="814854"/>
              <a:ext cx="276427" cy="27711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8" name="Google Shape;178;p6"/>
            <p:cNvSpPr/>
            <p:nvPr/>
          </p:nvSpPr>
          <p:spPr>
            <a:xfrm>
              <a:off x="5220789" y="367465"/>
              <a:ext cx="1862342" cy="1117405"/>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txBox="1"/>
            <p:nvPr/>
          </p:nvSpPr>
          <p:spPr>
            <a:xfrm>
              <a:off x="5253517" y="400193"/>
              <a:ext cx="1796886" cy="105194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en-US" sz="1400" u="none" cap="none" strike="noStrike">
                  <a:solidFill>
                    <a:schemeClr val="lt1"/>
                  </a:solidFill>
                  <a:latin typeface="Arial"/>
                  <a:ea typeface="Arial"/>
                  <a:cs typeface="Arial"/>
                  <a:sym typeface="Arial"/>
                </a:rPr>
                <a:t>INTERADIS</a:t>
              </a:r>
              <a:endParaRPr b="0" i="0" sz="1400" u="none" cap="none" strike="noStrike">
                <a:solidFill>
                  <a:schemeClr val="lt1"/>
                </a:solidFill>
                <a:latin typeface="Arial"/>
                <a:ea typeface="Arial"/>
                <a:cs typeface="Arial"/>
                <a:sym typeface="Arial"/>
              </a:endParaRPr>
            </a:p>
          </p:txBody>
        </p:sp>
      </p:grpSp>
      <p:grpSp>
        <p:nvGrpSpPr>
          <p:cNvPr id="180" name="Google Shape;180;p6"/>
          <p:cNvGrpSpPr/>
          <p:nvPr/>
        </p:nvGrpSpPr>
        <p:grpSpPr>
          <a:xfrm>
            <a:off x="161939" y="4247289"/>
            <a:ext cx="7079673" cy="934278"/>
            <a:chOff x="4844" y="0"/>
            <a:chExt cx="7079673" cy="934278"/>
          </a:xfrm>
        </p:grpSpPr>
        <p:sp>
          <p:nvSpPr>
            <p:cNvPr id="181" name="Google Shape;181;p6"/>
            <p:cNvSpPr/>
            <p:nvPr/>
          </p:nvSpPr>
          <p:spPr>
            <a:xfrm>
              <a:off x="4844" y="0"/>
              <a:ext cx="2949863" cy="934278"/>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txBox="1"/>
            <p:nvPr/>
          </p:nvSpPr>
          <p:spPr>
            <a:xfrm>
              <a:off x="32208" y="27364"/>
              <a:ext cx="2895135" cy="87955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0" i="0" lang="en-US" sz="1600" u="sng" cap="none" strike="noStrike">
                  <a:solidFill>
                    <a:srgbClr val="F46036"/>
                  </a:solidFill>
                  <a:latin typeface="Arial"/>
                  <a:ea typeface="Arial"/>
                  <a:cs typeface="Arial"/>
                  <a:sym typeface="Arial"/>
                  <a:hlinkClick r:id="rId9">
                    <a:extLst>
                      <a:ext uri="{A12FA001-AC4F-418D-AE19-62706E023703}">
                        <ahyp:hlinkClr val="tx"/>
                      </a:ext>
                    </a:extLst>
                  </a:hlinkClick>
                </a:rPr>
                <a:t>https://inter.nuwm.edu.ua/en/interadisen</a:t>
              </a:r>
              <a:r>
                <a:rPr b="0" i="0" lang="en-US" sz="1600" u="none" cap="none" strike="noStrike">
                  <a:solidFill>
                    <a:srgbClr val="F46036"/>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
          <p:nvSpPr>
            <p:cNvPr id="183" name="Google Shape;183;p6"/>
            <p:cNvSpPr/>
            <p:nvPr/>
          </p:nvSpPr>
          <p:spPr>
            <a:xfrm>
              <a:off x="3249695" y="101355"/>
              <a:ext cx="625371" cy="731566"/>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txBox="1"/>
            <p:nvPr/>
          </p:nvSpPr>
          <p:spPr>
            <a:xfrm>
              <a:off x="3249695" y="247668"/>
              <a:ext cx="437760" cy="4389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3100" u="none" cap="none" strike="noStrike">
                <a:solidFill>
                  <a:schemeClr val="lt1"/>
                </a:solidFill>
                <a:latin typeface="Arial"/>
                <a:ea typeface="Arial"/>
                <a:cs typeface="Arial"/>
                <a:sym typeface="Arial"/>
              </a:endParaRPr>
            </a:p>
          </p:txBody>
        </p:sp>
        <p:sp>
          <p:nvSpPr>
            <p:cNvPr id="185" name="Google Shape;185;p6"/>
            <p:cNvSpPr/>
            <p:nvPr/>
          </p:nvSpPr>
          <p:spPr>
            <a:xfrm>
              <a:off x="4134654" y="0"/>
              <a:ext cx="2949863" cy="934278"/>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txBox="1"/>
            <p:nvPr/>
          </p:nvSpPr>
          <p:spPr>
            <a:xfrm>
              <a:off x="4162018" y="27364"/>
              <a:ext cx="2895135" cy="87955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b="0" i="0" lang="en-US" sz="1400" u="none" cap="none" strike="noStrike">
                  <a:solidFill>
                    <a:schemeClr val="lt1"/>
                  </a:solidFill>
                  <a:latin typeface="Arial"/>
                  <a:ea typeface="Arial"/>
                  <a:cs typeface="Arial"/>
                  <a:sym typeface="Arial"/>
                </a:rPr>
                <a:t>INTERADIS</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nvSpPr>
        <p:spPr>
          <a:xfrm>
            <a:off x="2752105" y="112870"/>
            <a:ext cx="7013575" cy="760413"/>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Project visibility. Website</a:t>
            </a:r>
            <a:endParaRPr b="1" i="0" sz="28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400"/>
              <a:buFont typeface="Calibri"/>
              <a:buNone/>
            </a:pPr>
            <a:r>
              <a:rPr b="1" i="1" lang="en-US" sz="1400" u="none" cap="none" strike="noStrike">
                <a:solidFill>
                  <a:schemeClr val="lt1"/>
                </a:solidFill>
                <a:latin typeface="Calibri"/>
                <a:ea typeface="Calibri"/>
                <a:cs typeface="Calibri"/>
                <a:sym typeface="Calibri"/>
              </a:rPr>
              <a:t>(art. 1.10.8-9   Grant agreement)</a:t>
            </a:r>
            <a:endParaRPr b="1" i="0" sz="1400" u="none" cap="none" strike="noStrike">
              <a:solidFill>
                <a:schemeClr val="lt1"/>
              </a:solidFill>
              <a:latin typeface="Calibri"/>
              <a:ea typeface="Calibri"/>
              <a:cs typeface="Calibri"/>
              <a:sym typeface="Calibri"/>
            </a:endParaRPr>
          </a:p>
        </p:txBody>
      </p:sp>
      <p:sp>
        <p:nvSpPr>
          <p:cNvPr id="193" name="Google Shape;193;p7"/>
          <p:cNvSpPr txBox="1"/>
          <p:nvPr/>
        </p:nvSpPr>
        <p:spPr>
          <a:xfrm>
            <a:off x="7752951" y="927410"/>
            <a:ext cx="4391107" cy="44686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757070"/>
              </a:buClr>
              <a:buSzPts val="1800"/>
              <a:buFont typeface="Arial"/>
              <a:buNone/>
            </a:pPr>
            <a:r>
              <a:rPr b="1" i="0" lang="en-US" sz="1800" u="sng" cap="none" strike="noStrike">
                <a:solidFill>
                  <a:srgbClr val="F4B081"/>
                </a:solidFill>
                <a:latin typeface="Calibri"/>
                <a:ea typeface="Calibri"/>
                <a:cs typeface="Calibri"/>
                <a:sym typeface="Calibri"/>
              </a:rPr>
              <a:t>The tab "INTERADIS" includes</a:t>
            </a:r>
            <a:endParaRPr b="1" i="0" sz="1800" u="sng" cap="none" strike="noStrike">
              <a:solidFill>
                <a:srgbClr val="F4B081"/>
              </a:solidFill>
              <a:latin typeface="Calibri"/>
              <a:ea typeface="Calibri"/>
              <a:cs typeface="Calibri"/>
              <a:sym typeface="Calibri"/>
            </a:endParaRPr>
          </a:p>
          <a:p>
            <a:pPr indent="-285750" lvl="0" marL="285750" marR="0" rtl="0" algn="just">
              <a:lnSpc>
                <a:spcPct val="100000"/>
              </a:lnSpc>
              <a:spcBef>
                <a:spcPts val="500"/>
              </a:spcBef>
              <a:spcAft>
                <a:spcPts val="0"/>
              </a:spcAft>
              <a:buClr>
                <a:srgbClr val="757070"/>
              </a:buClr>
              <a:buSzPts val="1600"/>
              <a:buFont typeface="Noto Sans Symbols"/>
              <a:buChar char="❑"/>
            </a:pPr>
            <a:r>
              <a:rPr b="0" i="0" lang="en-US" sz="1600" u="none" cap="none" strike="noStrike">
                <a:solidFill>
                  <a:schemeClr val="lt1"/>
                </a:solidFill>
                <a:latin typeface="Calibri"/>
                <a:ea typeface="Calibri"/>
                <a:cs typeface="Calibri"/>
                <a:sym typeface="Calibri"/>
              </a:rPr>
              <a:t>Home (project description, work packages, NUWEE project group)</a:t>
            </a:r>
            <a:endParaRPr/>
          </a:p>
          <a:p>
            <a:pPr indent="-285750" lvl="0" marL="285750" marR="0" rtl="0" algn="just">
              <a:lnSpc>
                <a:spcPct val="100000"/>
              </a:lnSpc>
              <a:spcBef>
                <a:spcPts val="500"/>
              </a:spcBef>
              <a:spcAft>
                <a:spcPts val="0"/>
              </a:spcAft>
              <a:buClr>
                <a:srgbClr val="757070"/>
              </a:buClr>
              <a:buSzPts val="1600"/>
              <a:buFont typeface="Noto Sans Symbols"/>
              <a:buChar char="❑"/>
            </a:pPr>
            <a:r>
              <a:rPr b="0" i="0" lang="en-US" sz="1600" u="none" cap="none" strike="noStrike">
                <a:solidFill>
                  <a:schemeClr val="lt1"/>
                </a:solidFill>
                <a:latin typeface="Calibri"/>
                <a:ea typeface="Calibri"/>
                <a:cs typeface="Calibri"/>
                <a:sym typeface="Calibri"/>
              </a:rPr>
              <a:t>Study visits (analysis of European practices and University activity to improve administrative procedures, quality of education, integration and adaptation of international students in NUWEE)</a:t>
            </a:r>
            <a:endParaRPr/>
          </a:p>
          <a:p>
            <a:pPr indent="-285750" lvl="0" marL="285750" marR="0" rtl="0" algn="just">
              <a:lnSpc>
                <a:spcPct val="100000"/>
              </a:lnSpc>
              <a:spcBef>
                <a:spcPts val="500"/>
              </a:spcBef>
              <a:spcAft>
                <a:spcPts val="0"/>
              </a:spcAft>
              <a:buClr>
                <a:srgbClr val="757070"/>
              </a:buClr>
              <a:buSzPts val="1600"/>
              <a:buFont typeface="Noto Sans Symbols"/>
              <a:buChar char="❑"/>
            </a:pPr>
            <a:r>
              <a:rPr b="0" i="0" lang="en-US" sz="1600" u="none" cap="none" strike="noStrike">
                <a:solidFill>
                  <a:schemeClr val="lt1"/>
                </a:solidFill>
                <a:latin typeface="Calibri"/>
                <a:ea typeface="Calibri"/>
                <a:cs typeface="Calibri"/>
                <a:sym typeface="Calibri"/>
              </a:rPr>
              <a:t>Activities (dissemination of training results from European project partners on the university website, CICE, social networks, newspaper "Rivne Info“ posts; International students activities aimed at integration into the Ukrainian academic and sociocultural environment - </a:t>
            </a:r>
            <a:r>
              <a:rPr b="1" i="0" lang="en-US" sz="1600" u="sng" cap="none" strike="noStrike">
                <a:solidFill>
                  <a:schemeClr val="lt1"/>
                </a:solidFill>
                <a:latin typeface="Calibri"/>
                <a:ea typeface="Calibri"/>
                <a:cs typeface="Calibri"/>
                <a:sym typeface="Calibri"/>
              </a:rPr>
              <a:t>International Students Activity </a:t>
            </a:r>
            <a:r>
              <a:rPr b="1" i="0" lang="en-US" sz="1600" u="none" cap="none" strike="noStrike">
                <a:solidFill>
                  <a:schemeClr val="lt1"/>
                </a:solidFill>
                <a:latin typeface="Calibri"/>
                <a:ea typeface="Calibri"/>
                <a:cs typeface="Calibri"/>
                <a:sym typeface="Calibri"/>
              </a:rPr>
              <a:t>-</a:t>
            </a:r>
            <a:r>
              <a:rPr b="0" i="0" lang="en-US" sz="1600" u="none" cap="none" strike="noStrike">
                <a:solidFill>
                  <a:schemeClr val="lt1"/>
                </a:solidFill>
                <a:latin typeface="Calibri"/>
                <a:ea typeface="Calibri"/>
                <a:cs typeface="Calibri"/>
                <a:sym typeface="Calibri"/>
              </a:rPr>
              <a:t> in particular: at the Center for International Cooperation and Education (CICE) official Youtube channel; author's project of coworking space; etc.)</a:t>
            </a:r>
            <a:endParaRPr/>
          </a:p>
          <a:p>
            <a:pPr indent="-285750" lvl="0" marL="285750" marR="0" rtl="0" algn="just">
              <a:lnSpc>
                <a:spcPct val="100000"/>
              </a:lnSpc>
              <a:spcBef>
                <a:spcPts val="500"/>
              </a:spcBef>
              <a:spcAft>
                <a:spcPts val="0"/>
              </a:spcAft>
              <a:buClr>
                <a:srgbClr val="757070"/>
              </a:buClr>
              <a:buSzPts val="1600"/>
              <a:buFont typeface="Noto Sans Symbols"/>
              <a:buChar char="❑"/>
            </a:pPr>
            <a:r>
              <a:rPr b="0" i="0" lang="en-US" sz="1600" u="none" cap="none" strike="noStrike">
                <a:solidFill>
                  <a:schemeClr val="lt1"/>
                </a:solidFill>
                <a:latin typeface="Calibri"/>
                <a:ea typeface="Calibri"/>
                <a:cs typeface="Calibri"/>
                <a:sym typeface="Calibri"/>
              </a:rPr>
              <a:t>Contacts</a:t>
            </a:r>
            <a:endParaRPr b="0" i="0" sz="1600" u="none" cap="none" strike="noStrike">
              <a:solidFill>
                <a:schemeClr val="lt1"/>
              </a:solidFill>
              <a:latin typeface="Calibri"/>
              <a:ea typeface="Calibri"/>
              <a:cs typeface="Calibri"/>
              <a:sym typeface="Calibri"/>
            </a:endParaRPr>
          </a:p>
          <a:p>
            <a:pPr indent="-78400" lvl="0" marL="180000" marR="0" rtl="0" algn="just">
              <a:lnSpc>
                <a:spcPct val="100000"/>
              </a:lnSpc>
              <a:spcBef>
                <a:spcPts val="500"/>
              </a:spcBef>
              <a:spcAft>
                <a:spcPts val="0"/>
              </a:spcAft>
              <a:buClr>
                <a:srgbClr val="757070"/>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180000" marR="0" rtl="0" algn="just">
              <a:lnSpc>
                <a:spcPct val="100000"/>
              </a:lnSpc>
              <a:spcBef>
                <a:spcPts val="0"/>
              </a:spcBef>
              <a:spcAft>
                <a:spcPts val="0"/>
              </a:spcAft>
              <a:buClr>
                <a:srgbClr val="757070"/>
              </a:buClr>
              <a:buSzPts val="2200"/>
              <a:buFont typeface="Arial"/>
              <a:buNone/>
            </a:pPr>
            <a:r>
              <a:t/>
            </a:r>
            <a:endParaRPr b="0" i="0" sz="22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194" name="Google Shape;194;p7"/>
          <p:cNvPicPr preferRelativeResize="0"/>
          <p:nvPr/>
        </p:nvPicPr>
        <p:blipFill rotWithShape="1">
          <a:blip r:embed="rId3">
            <a:alphaModFix/>
          </a:blip>
          <a:srcRect b="0" l="0" r="0" t="0"/>
          <a:stretch/>
        </p:blipFill>
        <p:spPr>
          <a:xfrm>
            <a:off x="9304020" y="-42042"/>
            <a:ext cx="2840038" cy="800100"/>
          </a:xfrm>
          <a:prstGeom prst="rect">
            <a:avLst/>
          </a:prstGeom>
          <a:noFill/>
          <a:ln>
            <a:noFill/>
          </a:ln>
        </p:spPr>
      </p:pic>
      <p:pic>
        <p:nvPicPr>
          <p:cNvPr id="195" name="Google Shape;195;p7"/>
          <p:cNvPicPr preferRelativeResize="0"/>
          <p:nvPr/>
        </p:nvPicPr>
        <p:blipFill rotWithShape="1">
          <a:blip r:embed="rId4">
            <a:alphaModFix/>
          </a:blip>
          <a:srcRect b="0" l="0" r="0" t="94106"/>
          <a:stretch/>
        </p:blipFill>
        <p:spPr>
          <a:xfrm>
            <a:off x="0" y="6351675"/>
            <a:ext cx="12192001" cy="546652"/>
          </a:xfrm>
          <a:prstGeom prst="rect">
            <a:avLst/>
          </a:prstGeom>
          <a:noFill/>
          <a:ln>
            <a:noFill/>
          </a:ln>
        </p:spPr>
      </p:pic>
      <p:sp>
        <p:nvSpPr>
          <p:cNvPr id="196" name="Google Shape;196;p7"/>
          <p:cNvSpPr/>
          <p:nvPr/>
        </p:nvSpPr>
        <p:spPr>
          <a:xfrm>
            <a:off x="327611" y="2311644"/>
            <a:ext cx="3235325" cy="644525"/>
          </a:xfrm>
          <a:prstGeom prst="rect">
            <a:avLst/>
          </a:prstGeom>
          <a:noFill/>
          <a:ln cap="flat" cmpd="sng" w="12700">
            <a:solidFill>
              <a:srgbClr val="F460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197" name="Google Shape;197;p7"/>
          <p:cNvSpPr/>
          <p:nvPr/>
        </p:nvSpPr>
        <p:spPr>
          <a:xfrm>
            <a:off x="133936" y="2533894"/>
            <a:ext cx="180975" cy="198437"/>
          </a:xfrm>
          <a:prstGeom prst="rightArrow">
            <a:avLst>
              <a:gd fmla="val 50000" name="adj1"/>
              <a:gd fmla="val 50000" name="adj2"/>
            </a:avLst>
          </a:prstGeom>
          <a:solidFill>
            <a:srgbClr val="F4603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198" name="Google Shape;198;p7"/>
          <p:cNvSpPr/>
          <p:nvPr/>
        </p:nvSpPr>
        <p:spPr>
          <a:xfrm rot="10800000">
            <a:off x="3381166" y="2533894"/>
            <a:ext cx="180975" cy="198437"/>
          </a:xfrm>
          <a:prstGeom prst="rightArrow">
            <a:avLst>
              <a:gd fmla="val 50000" name="adj1"/>
              <a:gd fmla="val 50000" name="adj2"/>
            </a:avLst>
          </a:prstGeom>
          <a:solidFill>
            <a:srgbClr val="F4603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grpSp>
        <p:nvGrpSpPr>
          <p:cNvPr id="199" name="Google Shape;199;p7"/>
          <p:cNvGrpSpPr/>
          <p:nvPr/>
        </p:nvGrpSpPr>
        <p:grpSpPr>
          <a:xfrm>
            <a:off x="133890" y="1075230"/>
            <a:ext cx="7674671" cy="5082392"/>
            <a:chOff x="133890" y="1075230"/>
            <a:chExt cx="7674671" cy="5082392"/>
          </a:xfrm>
        </p:grpSpPr>
        <p:grpSp>
          <p:nvGrpSpPr>
            <p:cNvPr id="200" name="Google Shape;200;p7"/>
            <p:cNvGrpSpPr/>
            <p:nvPr/>
          </p:nvGrpSpPr>
          <p:grpSpPr>
            <a:xfrm>
              <a:off x="133890" y="1075230"/>
              <a:ext cx="3460745" cy="5063987"/>
              <a:chOff x="65417" y="1139747"/>
              <a:chExt cx="3460748" cy="5064832"/>
            </a:xfrm>
          </p:grpSpPr>
          <p:pic>
            <p:nvPicPr>
              <p:cNvPr id="201" name="Google Shape;201;p7"/>
              <p:cNvPicPr preferRelativeResize="0"/>
              <p:nvPr/>
            </p:nvPicPr>
            <p:blipFill rotWithShape="1">
              <a:blip r:embed="rId5">
                <a:alphaModFix/>
              </a:blip>
              <a:srcRect b="20420" l="0" r="0" t="3368"/>
              <a:stretch/>
            </p:blipFill>
            <p:spPr>
              <a:xfrm>
                <a:off x="65417" y="1139747"/>
                <a:ext cx="3427459" cy="5064832"/>
              </a:xfrm>
              <a:prstGeom prst="rect">
                <a:avLst/>
              </a:prstGeom>
              <a:noFill/>
              <a:ln>
                <a:noFill/>
              </a:ln>
            </p:spPr>
          </p:pic>
          <p:sp>
            <p:nvSpPr>
              <p:cNvPr id="202" name="Google Shape;202;p7"/>
              <p:cNvSpPr/>
              <p:nvPr/>
            </p:nvSpPr>
            <p:spPr>
              <a:xfrm>
                <a:off x="2734052" y="5207351"/>
                <a:ext cx="501650" cy="133372"/>
              </a:xfrm>
              <a:prstGeom prst="rect">
                <a:avLst/>
              </a:prstGeom>
              <a:noFill/>
              <a:ln cap="flat" cmpd="sng" w="12700">
                <a:solidFill>
                  <a:srgbClr val="F460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203" name="Google Shape;203;p7"/>
              <p:cNvSpPr/>
              <p:nvPr/>
            </p:nvSpPr>
            <p:spPr>
              <a:xfrm>
                <a:off x="2397502" y="5229580"/>
                <a:ext cx="327025" cy="88915"/>
              </a:xfrm>
              <a:prstGeom prst="rightArrow">
                <a:avLst>
                  <a:gd fmla="val 50000" name="adj1"/>
                  <a:gd fmla="val 50000" name="adj2"/>
                </a:avLst>
              </a:prstGeom>
              <a:solidFill>
                <a:srgbClr val="F46036"/>
              </a:solidFill>
              <a:ln cap="flat" cmpd="sng" w="12700">
                <a:solidFill>
                  <a:srgbClr val="F460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204" name="Google Shape;204;p7"/>
              <p:cNvSpPr/>
              <p:nvPr/>
            </p:nvSpPr>
            <p:spPr>
              <a:xfrm rot="10800000">
                <a:off x="3199140" y="4909449"/>
                <a:ext cx="327025" cy="114320"/>
              </a:xfrm>
              <a:prstGeom prst="rightArrow">
                <a:avLst>
                  <a:gd fmla="val 50000" name="adj1"/>
                  <a:gd fmla="val 50000" name="adj2"/>
                </a:avLst>
              </a:prstGeom>
              <a:solidFill>
                <a:srgbClr val="F46036"/>
              </a:solidFill>
              <a:ln cap="flat" cmpd="sng" w="12700">
                <a:solidFill>
                  <a:srgbClr val="F460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00" u="none" cap="none" strike="noStrike">
                  <a:solidFill>
                    <a:schemeClr val="lt1"/>
                  </a:solidFill>
                  <a:latin typeface="Arial"/>
                  <a:ea typeface="Arial"/>
                  <a:cs typeface="Arial"/>
                  <a:sym typeface="Arial"/>
                </a:endParaRPr>
              </a:p>
            </p:txBody>
          </p:sp>
        </p:grpSp>
        <p:pic>
          <p:nvPicPr>
            <p:cNvPr id="205" name="Google Shape;205;p7"/>
            <p:cNvPicPr preferRelativeResize="0"/>
            <p:nvPr/>
          </p:nvPicPr>
          <p:blipFill rotWithShape="1">
            <a:blip r:embed="rId6">
              <a:alphaModFix/>
            </a:blip>
            <a:srcRect b="0" l="0" r="0" t="0"/>
            <a:stretch/>
          </p:blipFill>
          <p:spPr>
            <a:xfrm>
              <a:off x="145376" y="4096487"/>
              <a:ext cx="3778386" cy="2042730"/>
            </a:xfrm>
            <a:prstGeom prst="rect">
              <a:avLst/>
            </a:prstGeom>
            <a:noFill/>
            <a:ln>
              <a:noFill/>
            </a:ln>
          </p:spPr>
        </p:pic>
        <p:pic>
          <p:nvPicPr>
            <p:cNvPr id="206" name="Google Shape;206;p7"/>
            <p:cNvPicPr preferRelativeResize="0"/>
            <p:nvPr/>
          </p:nvPicPr>
          <p:blipFill rotWithShape="1">
            <a:blip r:embed="rId7">
              <a:alphaModFix/>
            </a:blip>
            <a:srcRect b="0" l="0" r="0" t="0"/>
            <a:stretch/>
          </p:blipFill>
          <p:spPr>
            <a:xfrm>
              <a:off x="3651835" y="1093635"/>
              <a:ext cx="4156726" cy="506398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f00672e252_0_0"/>
          <p:cNvSpPr txBox="1"/>
          <p:nvPr/>
        </p:nvSpPr>
        <p:spPr>
          <a:xfrm>
            <a:off x="2752105" y="112870"/>
            <a:ext cx="7013700" cy="7605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Dissemination</a:t>
            </a:r>
            <a:endParaRPr b="1" i="0" sz="28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400"/>
              <a:buFont typeface="Calibri"/>
              <a:buNone/>
            </a:pPr>
            <a:r>
              <a:t/>
            </a:r>
            <a:endParaRPr b="1" i="0" sz="14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213" name="Google Shape;213;gf00672e252_0_0"/>
          <p:cNvPicPr preferRelativeResize="0"/>
          <p:nvPr/>
        </p:nvPicPr>
        <p:blipFill rotWithShape="1">
          <a:blip r:embed="rId3">
            <a:alphaModFix/>
          </a:blip>
          <a:srcRect b="0" l="0" r="0" t="0"/>
          <a:stretch/>
        </p:blipFill>
        <p:spPr>
          <a:xfrm>
            <a:off x="9304020" y="-42042"/>
            <a:ext cx="2840039" cy="800100"/>
          </a:xfrm>
          <a:prstGeom prst="rect">
            <a:avLst/>
          </a:prstGeom>
          <a:noFill/>
          <a:ln>
            <a:noFill/>
          </a:ln>
        </p:spPr>
      </p:pic>
      <p:pic>
        <p:nvPicPr>
          <p:cNvPr id="214" name="Google Shape;214;gf00672e252_0_0"/>
          <p:cNvPicPr preferRelativeResize="0"/>
          <p:nvPr/>
        </p:nvPicPr>
        <p:blipFill rotWithShape="1">
          <a:blip r:embed="rId4">
            <a:alphaModFix/>
          </a:blip>
          <a:srcRect b="0" l="0" r="0" t="94106"/>
          <a:stretch/>
        </p:blipFill>
        <p:spPr>
          <a:xfrm>
            <a:off x="0" y="6351675"/>
            <a:ext cx="12192001" cy="546651"/>
          </a:xfrm>
          <a:prstGeom prst="rect">
            <a:avLst/>
          </a:prstGeom>
          <a:noFill/>
          <a:ln>
            <a:noFill/>
          </a:ln>
        </p:spPr>
      </p:pic>
      <p:graphicFrame>
        <p:nvGraphicFramePr>
          <p:cNvPr id="215" name="Google Shape;215;gf00672e252_0_0"/>
          <p:cNvGraphicFramePr/>
          <p:nvPr/>
        </p:nvGraphicFramePr>
        <p:xfrm>
          <a:off x="832825" y="1158250"/>
          <a:ext cx="3000000" cy="3000000"/>
        </p:xfrm>
        <a:graphic>
          <a:graphicData uri="http://schemas.openxmlformats.org/drawingml/2006/table">
            <a:tbl>
              <a:tblPr>
                <a:noFill/>
                <a:tableStyleId>{A3E47282-8A72-4535-AD5F-7413E761857A}</a:tableStyleId>
              </a:tblPr>
              <a:tblGrid>
                <a:gridCol w="1806725"/>
                <a:gridCol w="8805400"/>
              </a:tblGrid>
              <a:tr h="4486275">
                <a:tc>
                  <a:txBody>
                    <a:bodyPr/>
                    <a:lstStyle/>
                    <a:p>
                      <a:pPr indent="0" lvl="0" marL="0" rtl="0" algn="l">
                        <a:lnSpc>
                          <a:spcPct val="115000"/>
                        </a:lnSpc>
                        <a:spcBef>
                          <a:spcPts val="1200"/>
                        </a:spcBef>
                        <a:spcAft>
                          <a:spcPts val="1200"/>
                        </a:spcAft>
                        <a:buNone/>
                      </a:pPr>
                      <a:r>
                        <a:rPr lang="en-US">
                          <a:solidFill>
                            <a:schemeClr val="lt1"/>
                          </a:solidFill>
                        </a:rPr>
                        <a:t>News on SV 1 HUG</a:t>
                      </a:r>
                      <a:endParaRPr>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US" sz="1200" u="sng">
                          <a:solidFill>
                            <a:schemeClr val="lt1"/>
                          </a:solidFill>
                          <a:hlinkClick r:id="rId5">
                            <a:extLst>
                              <a:ext uri="{A12FA001-AC4F-418D-AE19-62706E023703}">
                                <ahyp:hlinkClr val="tx"/>
                              </a:ext>
                            </a:extLst>
                          </a:hlinkClick>
                        </a:rPr>
                        <a:t>https://en.nuwm.edu.ua/university-news/35-university-news/nuwee-project-group-participated-in-the-first-study-visit-within-the-int</a:t>
                      </a:r>
                      <a:r>
                        <a:rPr lang="en-US" sz="1300" u="sng">
                          <a:solidFill>
                            <a:schemeClr val="lt1"/>
                          </a:solidFill>
                          <a:hlinkClick r:id="rId6">
                            <a:extLst>
                              <a:ext uri="{A12FA001-AC4F-418D-AE19-62706E023703}">
                                <ahyp:hlinkClr val="tx"/>
                              </a:ext>
                            </a:extLst>
                          </a:hlinkClick>
                        </a:rPr>
                        <a:t>eradis-project</a:t>
                      </a:r>
                      <a:endParaRPr sz="1300" u="sng">
                        <a:solidFill>
                          <a:schemeClr val="lt1"/>
                        </a:solidFill>
                      </a:endParaRPr>
                    </a:p>
                    <a:p>
                      <a:pPr indent="0" lvl="0" marL="0" rtl="0" algn="just">
                        <a:lnSpc>
                          <a:spcPct val="115000"/>
                        </a:lnSpc>
                        <a:spcBef>
                          <a:spcPts val="1200"/>
                        </a:spcBef>
                        <a:spcAft>
                          <a:spcPts val="0"/>
                        </a:spcAft>
                        <a:buNone/>
                      </a:pPr>
                      <a:r>
                        <a:rPr lang="en-US" sz="1300" u="sng">
                          <a:solidFill>
                            <a:schemeClr val="lt1"/>
                          </a:solidFill>
                          <a:hlinkClick r:id="rId7">
                            <a:extLst>
                              <a:ext uri="{A12FA001-AC4F-418D-AE19-62706E023703}">
                                <ahyp:hlinkClr val="tx"/>
                              </a:ext>
                            </a:extLst>
                          </a:hlinkClick>
                        </a:rPr>
                        <a:t>https://nuwm.edu.ua/university/news/nov2021040131121</a:t>
                      </a:r>
                      <a:r>
                        <a:rPr lang="en-US" sz="1300">
                          <a:solidFill>
                            <a:schemeClr val="lt1"/>
                          </a:solidFill>
                        </a:rPr>
                        <a:t> </a:t>
                      </a:r>
                      <a:endParaRPr sz="1300">
                        <a:solidFill>
                          <a:schemeClr val="lt1"/>
                        </a:solidFill>
                      </a:endParaRPr>
                    </a:p>
                    <a:p>
                      <a:pPr indent="0" lvl="0" marL="0" rtl="0" algn="just">
                        <a:lnSpc>
                          <a:spcPct val="115000"/>
                        </a:lnSpc>
                        <a:spcBef>
                          <a:spcPts val="1800"/>
                        </a:spcBef>
                        <a:spcAft>
                          <a:spcPts val="0"/>
                        </a:spcAft>
                        <a:buNone/>
                      </a:pPr>
                      <a:r>
                        <a:rPr lang="en-US" u="sng">
                          <a:solidFill>
                            <a:schemeClr val="lt1"/>
                          </a:solidFill>
                          <a:hlinkClick r:id="rId8">
                            <a:extLst>
                              <a:ext uri="{A12FA001-AC4F-418D-AE19-62706E023703}">
                                <ahyp:hlinkClr val="tx"/>
                              </a:ext>
                            </a:extLst>
                          </a:hlinkClick>
                        </a:rPr>
                        <a:t>https://inter.nuwm.edu.ua/en/news-en/7-latest-news/291-nuwee-project-group-participated-in-the-first-study-visit-within-the-interadis-project</a:t>
                      </a:r>
                      <a:r>
                        <a:rPr lang="en-US">
                          <a:solidFill>
                            <a:schemeClr val="lt1"/>
                          </a:solidFill>
                        </a:rPr>
                        <a:t> </a:t>
                      </a:r>
                      <a:r>
                        <a:rPr b="1" lang="en-US" sz="1900">
                          <a:solidFill>
                            <a:schemeClr val="lt1"/>
                          </a:solidFill>
                        </a:rPr>
                        <a:t> </a:t>
                      </a:r>
                      <a:endParaRPr b="1" sz="1900">
                        <a:solidFill>
                          <a:schemeClr val="lt1"/>
                        </a:solidFill>
                      </a:endParaRPr>
                    </a:p>
                    <a:p>
                      <a:pPr indent="0" lvl="0" marL="0" rtl="0" algn="just">
                        <a:lnSpc>
                          <a:spcPct val="115000"/>
                        </a:lnSpc>
                        <a:spcBef>
                          <a:spcPts val="1800"/>
                        </a:spcBef>
                        <a:spcAft>
                          <a:spcPts val="0"/>
                        </a:spcAft>
                        <a:buNone/>
                      </a:pPr>
                      <a:r>
                        <a:rPr lang="en-US" u="sng">
                          <a:solidFill>
                            <a:schemeClr val="lt1"/>
                          </a:solidFill>
                          <a:hlinkClick r:id="rId9">
                            <a:extLst>
                              <a:ext uri="{A12FA001-AC4F-418D-AE19-62706E023703}">
                                <ahyp:hlinkClr val="tx"/>
                              </a:ext>
                            </a:extLst>
                          </a:hlinkClick>
                        </a:rPr>
                        <a:t>https://inter.nuwm.edu.ua/ua/newsua/1-latest-news-ua/281-uchast-proektnoi-hrupy-nuvhp-u-pershomu-seminaripraktykumi-u-ramkakh-proektu-interadis</a:t>
                      </a:r>
                      <a:endParaRPr u="sng">
                        <a:solidFill>
                          <a:schemeClr val="lt1"/>
                        </a:solidFill>
                      </a:endParaRPr>
                    </a:p>
                    <a:p>
                      <a:pPr indent="0" lvl="0" marL="0" rtl="0" algn="just">
                        <a:lnSpc>
                          <a:spcPct val="115000"/>
                        </a:lnSpc>
                        <a:spcBef>
                          <a:spcPts val="1800"/>
                        </a:spcBef>
                        <a:spcAft>
                          <a:spcPts val="0"/>
                        </a:spcAft>
                        <a:buNone/>
                      </a:pPr>
                      <a:r>
                        <a:rPr lang="en-US" u="sng">
                          <a:solidFill>
                            <a:schemeClr val="lt1"/>
                          </a:solidFill>
                          <a:hlinkClick r:id="rId10">
                            <a:extLst>
                              <a:ext uri="{A12FA001-AC4F-418D-AE19-62706E023703}">
                                <ahyp:hlinkClr val="tx"/>
                              </a:ext>
                            </a:extLst>
                          </a:hlinkClick>
                        </a:rPr>
                        <a:t>https://inter.nuwm.edu.ua/ru/newsru/6-latest-news-ru/286-uchastie-proektnoj-gruppy-nuvkhp-v-pervom-seminare-praktikume-v-ramkakh-proekta-interadis</a:t>
                      </a:r>
                      <a:endParaRPr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11">
                            <a:extLst>
                              <a:ext uri="{A12FA001-AC4F-418D-AE19-62706E023703}">
                                <ahyp:hlinkClr val="tx"/>
                              </a:ext>
                            </a:extLst>
                          </a:hlinkClick>
                        </a:rPr>
                        <a:t>https://www.facebook.com/www.nuwm.edu.ua/posts/1847731285402739</a:t>
                      </a:r>
                      <a:endParaRPr sz="1300"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12">
                            <a:extLst>
                              <a:ext uri="{A12FA001-AC4F-418D-AE19-62706E023703}">
                                <ahyp:hlinkClr val="tx"/>
                              </a:ext>
                            </a:extLst>
                          </a:hlinkClick>
                        </a:rPr>
                        <a:t>https://www.facebook.com/permalink.php?story_fbid=1570305459834368&amp;id=471092476422344</a:t>
                      </a:r>
                      <a:endParaRPr sz="1300"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13">
                            <a:extLst>
                              <a:ext uri="{A12FA001-AC4F-418D-AE19-62706E023703}">
                                <ahyp:hlinkClr val="tx"/>
                              </a:ext>
                            </a:extLst>
                          </a:hlinkClick>
                        </a:rPr>
                        <a:t>https://www.facebook.com/groups/435056830685228/permalink/846647909526116/</a:t>
                      </a:r>
                      <a:endParaRPr sz="1300" u="sng">
                        <a:solidFill>
                          <a:schemeClr val="lt1"/>
                        </a:solidFill>
                      </a:endParaRPr>
                    </a:p>
                    <a:p>
                      <a:pPr indent="0" lvl="0" marL="0" rtl="0" algn="l">
                        <a:lnSpc>
                          <a:spcPct val="115000"/>
                        </a:lnSpc>
                        <a:spcBef>
                          <a:spcPts val="1200"/>
                        </a:spcBef>
                        <a:spcAft>
                          <a:spcPts val="0"/>
                        </a:spcAft>
                        <a:buNone/>
                      </a:pPr>
                      <a:r>
                        <a:rPr lang="en-US" sz="1200" u="sng">
                          <a:solidFill>
                            <a:schemeClr val="lt1"/>
                          </a:solidFill>
                          <a:hlinkClick r:id="rId14">
                            <a:extLst>
                              <a:ext uri="{A12FA001-AC4F-418D-AE19-62706E023703}">
                                <ahyp:hlinkClr val="tx"/>
                              </a:ext>
                            </a:extLst>
                          </a:hlinkClick>
                        </a:rPr>
                        <a:t>https://www.facebook.com/groups/893941677349973/permalink/3821320301278748/</a:t>
                      </a:r>
                      <a:endParaRPr sz="1200" u="sng">
                        <a:solidFill>
                          <a:schemeClr val="lt1"/>
                        </a:solidFill>
                      </a:endParaRPr>
                    </a:p>
                    <a:p>
                      <a:pPr indent="0" lvl="0" marL="0" rtl="0" algn="l">
                        <a:lnSpc>
                          <a:spcPct val="115000"/>
                        </a:lnSpc>
                        <a:spcBef>
                          <a:spcPts val="1200"/>
                        </a:spcBef>
                        <a:spcAft>
                          <a:spcPts val="1200"/>
                        </a:spcAft>
                        <a:buNone/>
                      </a:pPr>
                      <a:r>
                        <a:rPr lang="en-US" sz="1100">
                          <a:solidFill>
                            <a:schemeClr val="lt1"/>
                          </a:solidFill>
                        </a:rPr>
                        <a:t> </a:t>
                      </a:r>
                      <a:endParaRPr sz="1100">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f00672e252_0_25"/>
          <p:cNvSpPr txBox="1"/>
          <p:nvPr/>
        </p:nvSpPr>
        <p:spPr>
          <a:xfrm>
            <a:off x="2752105" y="112870"/>
            <a:ext cx="7013700" cy="760500"/>
          </a:xfrm>
          <a:prstGeom prst="rect">
            <a:avLst/>
          </a:prstGeom>
          <a:noFill/>
          <a:ln>
            <a:noFill/>
          </a:ln>
        </p:spPr>
        <p:txBody>
          <a:bodyPr anchorCtr="0" anchor="t" bIns="45700" lIns="91325" spcFirstLastPara="1" rIns="91325" wrap="square" tIns="45700">
            <a:noAutofit/>
          </a:bodyPr>
          <a:lstStyle/>
          <a:p>
            <a:pPr indent="0" lvl="0" marL="0" marR="0" rtl="0" algn="ctr">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Dissemination</a:t>
            </a:r>
            <a:endParaRPr b="1" i="0" sz="28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1400"/>
              <a:buFont typeface="Calibri"/>
              <a:buNone/>
            </a:pPr>
            <a:r>
              <a:t/>
            </a:r>
            <a:endParaRPr b="1" i="0" sz="1400" u="none" cap="none" strike="noStrike">
              <a:solidFill>
                <a:schemeClr val="lt1"/>
              </a:solidFill>
              <a:latin typeface="Calibri"/>
              <a:ea typeface="Calibri"/>
              <a:cs typeface="Calibri"/>
              <a:sym typeface="Calibri"/>
            </a:endParaRPr>
          </a:p>
        </p:txBody>
      </p:sp>
      <p:pic>
        <p:nvPicPr>
          <p:cNvPr descr="C:\Documents and Settings\user\Рабочий стол\Nuwee copy_white.png" id="222" name="Google Shape;222;gf00672e252_0_25"/>
          <p:cNvPicPr preferRelativeResize="0"/>
          <p:nvPr/>
        </p:nvPicPr>
        <p:blipFill rotWithShape="1">
          <a:blip r:embed="rId3">
            <a:alphaModFix/>
          </a:blip>
          <a:srcRect b="0" l="0" r="0" t="0"/>
          <a:stretch/>
        </p:blipFill>
        <p:spPr>
          <a:xfrm>
            <a:off x="9304020" y="-42042"/>
            <a:ext cx="2840039" cy="800100"/>
          </a:xfrm>
          <a:prstGeom prst="rect">
            <a:avLst/>
          </a:prstGeom>
          <a:noFill/>
          <a:ln>
            <a:noFill/>
          </a:ln>
        </p:spPr>
      </p:pic>
      <p:pic>
        <p:nvPicPr>
          <p:cNvPr id="223" name="Google Shape;223;gf00672e252_0_25"/>
          <p:cNvPicPr preferRelativeResize="0"/>
          <p:nvPr/>
        </p:nvPicPr>
        <p:blipFill rotWithShape="1">
          <a:blip r:embed="rId4">
            <a:alphaModFix/>
          </a:blip>
          <a:srcRect b="0" l="0" r="0" t="94106"/>
          <a:stretch/>
        </p:blipFill>
        <p:spPr>
          <a:xfrm>
            <a:off x="0" y="6351675"/>
            <a:ext cx="12192001" cy="546651"/>
          </a:xfrm>
          <a:prstGeom prst="rect">
            <a:avLst/>
          </a:prstGeom>
          <a:noFill/>
          <a:ln>
            <a:noFill/>
          </a:ln>
        </p:spPr>
      </p:pic>
      <p:graphicFrame>
        <p:nvGraphicFramePr>
          <p:cNvPr id="224" name="Google Shape;224;gf00672e252_0_25"/>
          <p:cNvGraphicFramePr/>
          <p:nvPr/>
        </p:nvGraphicFramePr>
        <p:xfrm>
          <a:off x="331475" y="971850"/>
          <a:ext cx="3000000" cy="3000000"/>
        </p:xfrm>
        <a:graphic>
          <a:graphicData uri="http://schemas.openxmlformats.org/drawingml/2006/table">
            <a:tbl>
              <a:tblPr>
                <a:noFill/>
                <a:tableStyleId>{A3E47282-8A72-4535-AD5F-7413E761857A}</a:tableStyleId>
              </a:tblPr>
              <a:tblGrid>
                <a:gridCol w="1628675"/>
                <a:gridCol w="4372675"/>
              </a:tblGrid>
              <a:tr h="5473400">
                <a:tc>
                  <a:txBody>
                    <a:bodyPr/>
                    <a:lstStyle/>
                    <a:p>
                      <a:pPr indent="0" lvl="0" marL="0" rtl="0" algn="l">
                        <a:lnSpc>
                          <a:spcPct val="115000"/>
                        </a:lnSpc>
                        <a:spcBef>
                          <a:spcPts val="1200"/>
                        </a:spcBef>
                        <a:spcAft>
                          <a:spcPts val="1200"/>
                        </a:spcAft>
                        <a:buNone/>
                      </a:pPr>
                      <a:r>
                        <a:rPr lang="en-US">
                          <a:solidFill>
                            <a:schemeClr val="lt1"/>
                          </a:solidFill>
                        </a:rPr>
                        <a:t>News on SV 2 MRU</a:t>
                      </a:r>
                      <a:endParaRPr>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100" u="sng">
                          <a:solidFill>
                            <a:schemeClr val="lt1"/>
                          </a:solidFill>
                          <a:hlinkClick r:id="rId5">
                            <a:extLst>
                              <a:ext uri="{A12FA001-AC4F-418D-AE19-62706E023703}">
                                <ahyp:hlinkClr val="tx"/>
                              </a:ext>
                            </a:extLst>
                          </a:hlinkClick>
                        </a:rPr>
                        <a:t>h</a:t>
                      </a:r>
                      <a:r>
                        <a:rPr lang="en-US" sz="1300" u="sng">
                          <a:solidFill>
                            <a:schemeClr val="lt1"/>
                          </a:solidFill>
                          <a:hlinkClick r:id="rId6">
                            <a:extLst>
                              <a:ext uri="{A12FA001-AC4F-418D-AE19-62706E023703}">
                                <ahyp:hlinkClr val="tx"/>
                              </a:ext>
                            </a:extLst>
                          </a:hlinkClick>
                        </a:rPr>
                        <a:t>ttps://nuwm.edu.ua/university/news/nov202104151845</a:t>
                      </a:r>
                      <a:endParaRPr sz="1300"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7">
                            <a:extLst>
                              <a:ext uri="{A12FA001-AC4F-418D-AE19-62706E023703}">
                                <ahyp:hlinkClr val="tx"/>
                              </a:ext>
                            </a:extLst>
                          </a:hlinkClick>
                        </a:rPr>
                        <a:t>https://inter.nuwm.edu.ua/en/news-en/7-latest-news/294-online-studying-within-the-interadis-project-continues</a:t>
                      </a:r>
                      <a:endParaRPr sz="1300"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8">
                            <a:extLst>
                              <a:ext uri="{A12FA001-AC4F-418D-AE19-62706E023703}">
                                <ahyp:hlinkClr val="tx"/>
                              </a:ext>
                            </a:extLst>
                          </a:hlinkClick>
                        </a:rPr>
                        <a:t>https://inter.nuwm.edu.ua/ua/newsua/1-latest-news-ua/292-onlain-navchannia-v-ramkakh-proektu-interadis-tryvaie</a:t>
                      </a:r>
                      <a:endParaRPr sz="1300"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9">
                            <a:extLst>
                              <a:ext uri="{A12FA001-AC4F-418D-AE19-62706E023703}">
                                <ahyp:hlinkClr val="tx"/>
                              </a:ext>
                            </a:extLst>
                          </a:hlinkClick>
                        </a:rPr>
                        <a:t>https://inter.nuwm.edu.ua/ru/newsru/6-latest-news-ru/293-onlajn-obuchenie-v-ramkakh-proekta-interadis-prodolzhaetsya</a:t>
                      </a:r>
                      <a:endParaRPr sz="1300" u="sng">
                        <a:solidFill>
                          <a:schemeClr val="lt1"/>
                        </a:solidFill>
                      </a:endParaRPr>
                    </a:p>
                    <a:p>
                      <a:pPr indent="0" lvl="0" marL="0" rtl="0" algn="l">
                        <a:lnSpc>
                          <a:spcPct val="115000"/>
                        </a:lnSpc>
                        <a:spcBef>
                          <a:spcPts val="1200"/>
                        </a:spcBef>
                        <a:spcAft>
                          <a:spcPts val="0"/>
                        </a:spcAft>
                        <a:buNone/>
                      </a:pPr>
                      <a:r>
                        <a:rPr lang="en-US" sz="1300">
                          <a:solidFill>
                            <a:schemeClr val="lt1"/>
                          </a:solidFill>
                        </a:rPr>
                        <a:t> </a:t>
                      </a:r>
                      <a:endParaRPr sz="1300">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10">
                            <a:extLst>
                              <a:ext uri="{A12FA001-AC4F-418D-AE19-62706E023703}">
                                <ahyp:hlinkClr val="tx"/>
                              </a:ext>
                            </a:extLst>
                          </a:hlinkClick>
                        </a:rPr>
                        <a:t>https://www.facebook.com/www.nuwm.edu.ua/posts/1849965055179362</a:t>
                      </a:r>
                      <a:endParaRPr sz="1300"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11">
                            <a:extLst>
                              <a:ext uri="{A12FA001-AC4F-418D-AE19-62706E023703}">
                                <ahyp:hlinkClr val="tx"/>
                              </a:ext>
                            </a:extLst>
                          </a:hlinkClick>
                        </a:rPr>
                        <a:t>https://www.facebook.com/www.nuwm.edu.ua/posts/1849805891861945</a:t>
                      </a:r>
                      <a:endParaRPr sz="1300" u="sng">
                        <a:solidFill>
                          <a:schemeClr val="lt1"/>
                        </a:solidFill>
                      </a:endParaRPr>
                    </a:p>
                    <a:p>
                      <a:pPr indent="0" lvl="0" marL="0" rtl="0" algn="l">
                        <a:lnSpc>
                          <a:spcPct val="115000"/>
                        </a:lnSpc>
                        <a:spcBef>
                          <a:spcPts val="1200"/>
                        </a:spcBef>
                        <a:spcAft>
                          <a:spcPts val="0"/>
                        </a:spcAft>
                        <a:buNone/>
                      </a:pPr>
                      <a:r>
                        <a:rPr lang="en-US" sz="1300" u="sng">
                          <a:solidFill>
                            <a:schemeClr val="lt1"/>
                          </a:solidFill>
                          <a:hlinkClick r:id="rId12">
                            <a:extLst>
                              <a:ext uri="{A12FA001-AC4F-418D-AE19-62706E023703}">
                                <ahyp:hlinkClr val="tx"/>
                              </a:ext>
                            </a:extLst>
                          </a:hlinkClick>
                        </a:rPr>
                        <a:t>https://www.facebook.com/permalink.php?story_fbid=1572409459623968&amp;id=471092476422344</a:t>
                      </a:r>
                      <a:endParaRPr sz="1300" u="sng">
                        <a:solidFill>
                          <a:schemeClr val="lt1"/>
                        </a:solidFill>
                      </a:endParaRPr>
                    </a:p>
                    <a:p>
                      <a:pPr indent="0" lvl="0" marL="0" rtl="0" algn="l">
                        <a:lnSpc>
                          <a:spcPct val="115000"/>
                        </a:lnSpc>
                        <a:spcBef>
                          <a:spcPts val="1200"/>
                        </a:spcBef>
                        <a:spcAft>
                          <a:spcPts val="1200"/>
                        </a:spcAft>
                        <a:buNone/>
                      </a:pPr>
                      <a:r>
                        <a:rPr lang="en-US" sz="1300">
                          <a:solidFill>
                            <a:schemeClr val="lt1"/>
                          </a:solidFill>
                        </a:rPr>
                        <a:t> </a:t>
                      </a:r>
                      <a:endParaRPr sz="1300">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225" name="Google Shape;225;gf00672e252_0_25"/>
          <p:cNvGraphicFramePr/>
          <p:nvPr/>
        </p:nvGraphicFramePr>
        <p:xfrm>
          <a:off x="6616500" y="763425"/>
          <a:ext cx="3000000" cy="3000000"/>
        </p:xfrm>
        <a:graphic>
          <a:graphicData uri="http://schemas.openxmlformats.org/drawingml/2006/table">
            <a:tbl>
              <a:tblPr>
                <a:noFill/>
                <a:tableStyleId>{A3E47282-8A72-4535-AD5F-7413E761857A}</a:tableStyleId>
              </a:tblPr>
              <a:tblGrid>
                <a:gridCol w="954400"/>
                <a:gridCol w="4393375"/>
              </a:tblGrid>
              <a:tr h="5393350">
                <a:tc>
                  <a:txBody>
                    <a:bodyPr/>
                    <a:lstStyle/>
                    <a:p>
                      <a:pPr indent="0" lvl="0" marL="0" rtl="0" algn="l">
                        <a:lnSpc>
                          <a:spcPct val="115000"/>
                        </a:lnSpc>
                        <a:spcBef>
                          <a:spcPts val="1200"/>
                        </a:spcBef>
                        <a:spcAft>
                          <a:spcPts val="1200"/>
                        </a:spcAft>
                        <a:buNone/>
                      </a:pPr>
                      <a:r>
                        <a:rPr lang="en-US" sz="1500">
                          <a:solidFill>
                            <a:schemeClr val="lt1"/>
                          </a:solidFill>
                        </a:rPr>
                        <a:t>News on SV 1 OTH Amberg Weiden</a:t>
                      </a:r>
                      <a:endParaRPr sz="1500">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200" u="sng">
                          <a:solidFill>
                            <a:schemeClr val="lt1"/>
                          </a:solidFill>
                          <a:hlinkClick r:id="rId13">
                            <a:extLst>
                              <a:ext uri="{A12FA001-AC4F-418D-AE19-62706E023703}">
                                <ahyp:hlinkClr val="tx"/>
                              </a:ext>
                            </a:extLst>
                          </a:hlinkClick>
                        </a:rPr>
                        <a:t>https://nuwm.edu.ua/university/news/nov202104191615</a:t>
                      </a:r>
                      <a:endParaRPr sz="1200" u="sng">
                        <a:solidFill>
                          <a:schemeClr val="lt1"/>
                        </a:solidFill>
                      </a:endParaRPr>
                    </a:p>
                    <a:p>
                      <a:pPr indent="0" lvl="0" marL="0" rtl="0" algn="l">
                        <a:lnSpc>
                          <a:spcPct val="115000"/>
                        </a:lnSpc>
                        <a:spcBef>
                          <a:spcPts val="1800"/>
                        </a:spcBef>
                        <a:spcAft>
                          <a:spcPts val="0"/>
                        </a:spcAft>
                        <a:buNone/>
                      </a:pPr>
                      <a:r>
                        <a:rPr lang="en-US" sz="1300" u="sng">
                          <a:solidFill>
                            <a:schemeClr val="lt1"/>
                          </a:solidFill>
                          <a:hlinkClick r:id="rId14">
                            <a:extLst>
                              <a:ext uri="{A12FA001-AC4F-418D-AE19-62706E023703}">
                                <ahyp:hlinkClr val="tx"/>
                              </a:ext>
                            </a:extLst>
                          </a:hlinkClick>
                        </a:rPr>
                        <a:t>https://inter.nuwm.edu.ua/en/news-en/7-latest-news/297-study-visit-to-ostbayerische-technische-hochschule-amberg-weiden-within-the-interadis-project-implementation</a:t>
                      </a:r>
                      <a:r>
                        <a:rPr b="1" lang="en-US" sz="1800">
                          <a:solidFill>
                            <a:schemeClr val="lt1"/>
                          </a:solidFill>
                          <a:uFill>
                            <a:noFill/>
                          </a:uFill>
                          <a:hlinkClick r:id="rId15">
                            <a:extLst>
                              <a:ext uri="{A12FA001-AC4F-418D-AE19-62706E023703}">
                                <ahyp:hlinkClr val="tx"/>
                              </a:ext>
                            </a:extLst>
                          </a:hlinkClick>
                        </a:rPr>
                        <a:t> </a:t>
                      </a:r>
                      <a:r>
                        <a:rPr lang="en-US" sz="1300" u="sng">
                          <a:solidFill>
                            <a:schemeClr val="lt1"/>
                          </a:solidFill>
                          <a:hlinkClick r:id="rId16">
                            <a:extLst>
                              <a:ext uri="{A12FA001-AC4F-418D-AE19-62706E023703}">
                                <ahyp:hlinkClr val="tx"/>
                              </a:ext>
                            </a:extLst>
                          </a:hlinkClick>
                        </a:rPr>
                        <a:t>https://inter.nuwm.edu.ua/ua/newsua/1-latest-news-ua/295-seminar-vid-skhidnobavarskoho-tekhnichnoho-universytetu-amberhvaiden-v-ramkakh-realizatsii-proektu-interadis</a:t>
                      </a:r>
                      <a:r>
                        <a:rPr lang="en-US" sz="1300">
                          <a:solidFill>
                            <a:schemeClr val="lt1"/>
                          </a:solidFill>
                          <a:uFill>
                            <a:noFill/>
                          </a:uFill>
                          <a:hlinkClick r:id="rId17">
                            <a:extLst>
                              <a:ext uri="{A12FA001-AC4F-418D-AE19-62706E023703}">
                                <ahyp:hlinkClr val="tx"/>
                              </a:ext>
                            </a:extLst>
                          </a:hlinkClick>
                        </a:rPr>
                        <a:t> </a:t>
                      </a:r>
                      <a:r>
                        <a:rPr lang="en-US" sz="1300" u="sng">
                          <a:solidFill>
                            <a:schemeClr val="lt1"/>
                          </a:solidFill>
                          <a:hlinkClick r:id="rId18">
                            <a:extLst>
                              <a:ext uri="{A12FA001-AC4F-418D-AE19-62706E023703}">
                                <ahyp:hlinkClr val="tx"/>
                              </a:ext>
                            </a:extLst>
                          </a:hlinkClick>
                        </a:rPr>
                        <a:t>https://inter.nuwm.edu.ua/ru/newsru/6-latest-news-ru/296-seminar-ot-vostochno-bavarskogo-tekhnicheskogo-universiteta-amberg-vajden-v-ramkakh-realizatsii-proekta-interadis</a:t>
                      </a:r>
                      <a:r>
                        <a:rPr b="1" lang="en-US" sz="1800">
                          <a:solidFill>
                            <a:schemeClr val="lt1"/>
                          </a:solidFill>
                        </a:rPr>
                        <a:t>  </a:t>
                      </a:r>
                      <a:endParaRPr b="1" sz="1800">
                        <a:solidFill>
                          <a:schemeClr val="lt1"/>
                        </a:solidFill>
                      </a:endParaRPr>
                    </a:p>
                    <a:p>
                      <a:pPr indent="0" lvl="0" marL="0" rtl="0" algn="l">
                        <a:lnSpc>
                          <a:spcPct val="115000"/>
                        </a:lnSpc>
                        <a:spcBef>
                          <a:spcPts val="1200"/>
                        </a:spcBef>
                        <a:spcAft>
                          <a:spcPts val="0"/>
                        </a:spcAft>
                        <a:buNone/>
                      </a:pPr>
                      <a:r>
                        <a:rPr lang="en-US" sz="1200">
                          <a:solidFill>
                            <a:schemeClr val="lt1"/>
                          </a:solidFill>
                        </a:rPr>
                        <a:t> </a:t>
                      </a:r>
                      <a:endParaRPr sz="1200">
                        <a:solidFill>
                          <a:schemeClr val="lt1"/>
                        </a:solidFill>
                      </a:endParaRPr>
                    </a:p>
                    <a:p>
                      <a:pPr indent="0" lvl="0" marL="0" rtl="0" algn="l">
                        <a:lnSpc>
                          <a:spcPct val="115000"/>
                        </a:lnSpc>
                        <a:spcBef>
                          <a:spcPts val="1200"/>
                        </a:spcBef>
                        <a:spcAft>
                          <a:spcPts val="0"/>
                        </a:spcAft>
                        <a:buNone/>
                      </a:pPr>
                      <a:r>
                        <a:rPr lang="en-US" sz="1200" u="sng">
                          <a:solidFill>
                            <a:schemeClr val="lt1"/>
                          </a:solidFill>
                          <a:hlinkClick r:id="rId19">
                            <a:extLst>
                              <a:ext uri="{A12FA001-AC4F-418D-AE19-62706E023703}">
                                <ahyp:hlinkClr val="tx"/>
                              </a:ext>
                            </a:extLst>
                          </a:hlinkClick>
                        </a:rPr>
                        <a:t>https://www.facebook.com/www.nuwm.edu.ua/posts/1852556161586918</a:t>
                      </a:r>
                      <a:endParaRPr sz="1200" u="sng">
                        <a:solidFill>
                          <a:schemeClr val="lt1"/>
                        </a:solidFill>
                      </a:endParaRPr>
                    </a:p>
                    <a:p>
                      <a:pPr indent="0" lvl="0" marL="0" rtl="0" algn="l">
                        <a:lnSpc>
                          <a:spcPct val="115000"/>
                        </a:lnSpc>
                        <a:spcBef>
                          <a:spcPts val="1200"/>
                        </a:spcBef>
                        <a:spcAft>
                          <a:spcPts val="0"/>
                        </a:spcAft>
                        <a:buNone/>
                      </a:pPr>
                      <a:r>
                        <a:rPr lang="en-US" sz="1200" u="sng">
                          <a:solidFill>
                            <a:schemeClr val="lt1"/>
                          </a:solidFill>
                          <a:hlinkClick r:id="rId20">
                            <a:extLst>
                              <a:ext uri="{A12FA001-AC4F-418D-AE19-62706E023703}">
                                <ahyp:hlinkClr val="tx"/>
                              </a:ext>
                            </a:extLst>
                          </a:hlinkClick>
                        </a:rPr>
                        <a:t>https://www.facebook.com/permalink.php?story_fbid=1575023606029220&amp;id=471092476422344</a:t>
                      </a:r>
                      <a:endParaRPr sz="1200" u="sng">
                        <a:solidFill>
                          <a:schemeClr val="lt1"/>
                        </a:solidFill>
                      </a:endParaRPr>
                    </a:p>
                    <a:p>
                      <a:pPr indent="0" lvl="0" marL="0" rtl="0" algn="l">
                        <a:lnSpc>
                          <a:spcPct val="115000"/>
                        </a:lnSpc>
                        <a:spcBef>
                          <a:spcPts val="1200"/>
                        </a:spcBef>
                        <a:spcAft>
                          <a:spcPts val="0"/>
                        </a:spcAft>
                        <a:buNone/>
                      </a:pPr>
                      <a:r>
                        <a:rPr lang="en-US" sz="1200" u="sng">
                          <a:solidFill>
                            <a:schemeClr val="lt1"/>
                          </a:solidFill>
                          <a:hlinkClick r:id="rId21">
                            <a:extLst>
                              <a:ext uri="{A12FA001-AC4F-418D-AE19-62706E023703}">
                                <ahyp:hlinkClr val="tx"/>
                              </a:ext>
                            </a:extLst>
                          </a:hlinkClick>
                        </a:rPr>
                        <a:t>https://www.facebook.com/groups/435056830685228/permalink/848843362639904/</a:t>
                      </a:r>
                      <a:endParaRPr sz="1200" u="sng">
                        <a:solidFill>
                          <a:schemeClr val="lt1"/>
                        </a:solidFill>
                      </a:endParaRPr>
                    </a:p>
                    <a:p>
                      <a:pPr indent="0" lvl="0" marL="0" rtl="0" algn="l">
                        <a:lnSpc>
                          <a:spcPct val="115000"/>
                        </a:lnSpc>
                        <a:spcBef>
                          <a:spcPts val="1200"/>
                        </a:spcBef>
                        <a:spcAft>
                          <a:spcPts val="1200"/>
                        </a:spcAft>
                        <a:buNone/>
                      </a:pPr>
                      <a:r>
                        <a:rPr lang="en-US" sz="1200">
                          <a:solidFill>
                            <a:schemeClr val="lt1"/>
                          </a:solidFill>
                        </a:rPr>
                        <a:t> </a:t>
                      </a:r>
                      <a:endParaRPr sz="1200">
                        <a:solidFill>
                          <a:schemeClr val="lt1"/>
                        </a:solidFill>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Тема НУВГП">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2016-05-24T06:25:29Z</dcterms:created>
  <dc:creator>admin</dc:creator>
</cp:coreProperties>
</file>